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49" d="100"/>
          <a:sy n="149" d="100"/>
        </p:scale>
        <p:origin x="-416" y="-10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45830555"/>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9" name="Shape 14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Clr>
                <a:schemeClr val="dk1"/>
              </a:buClr>
              <a:buSzPct val="100000"/>
              <a:buFont typeface="Arial"/>
              <a:buNone/>
            </a:pPr>
            <a:r>
              <a:rPr lang="en"/>
              <a:t>Trophies </a:t>
            </a:r>
          </a:p>
          <a:p>
            <a:pPr lvl="0">
              <a:spcBef>
                <a:spcPts val="0"/>
              </a:spcBef>
              <a:buClr>
                <a:schemeClr val="dk1"/>
              </a:buClr>
              <a:buSzPct val="100000"/>
              <a:buFont typeface="Arial"/>
              <a:buNone/>
            </a:pPr>
            <a:r>
              <a:rPr lang="en"/>
              <a:t> - Are exciting </a:t>
            </a:r>
          </a:p>
          <a:p>
            <a:pPr lvl="0">
              <a:spcBef>
                <a:spcPts val="0"/>
              </a:spcBef>
              <a:buClr>
                <a:schemeClr val="dk1"/>
              </a:buClr>
              <a:buSzPct val="100000"/>
              <a:buFont typeface="Arial"/>
              <a:buNone/>
            </a:pPr>
            <a:r>
              <a:rPr lang="en"/>
              <a:t> - Raise self esteem</a:t>
            </a:r>
          </a:p>
          <a:p>
            <a:pPr lvl="0">
              <a:spcBef>
                <a:spcPts val="0"/>
              </a:spcBef>
              <a:buClr>
                <a:schemeClr val="dk1"/>
              </a:buClr>
              <a:buSzPct val="100000"/>
              <a:buFont typeface="Arial"/>
              <a:buNone/>
            </a:pPr>
            <a:r>
              <a:rPr lang="en"/>
              <a:t> - Motivate youth to achieve goals</a:t>
            </a:r>
          </a:p>
          <a:p>
            <a:pPr lvl="0">
              <a:spcBef>
                <a:spcPts val="0"/>
              </a:spcBef>
              <a:buClr>
                <a:schemeClr val="dk1"/>
              </a:buClr>
              <a:buSzPct val="100000"/>
              <a:buFont typeface="Arial"/>
              <a:buNone/>
            </a:pPr>
            <a:endParaRPr/>
          </a:p>
          <a:p>
            <a:pPr lvl="0">
              <a:spcBef>
                <a:spcPts val="0"/>
              </a:spcBef>
              <a:buClr>
                <a:schemeClr val="dk1"/>
              </a:buClr>
              <a:buSzPct val="100000"/>
              <a:buFont typeface="Arial"/>
              <a:buNone/>
            </a:pPr>
            <a:r>
              <a:rPr lang="en"/>
              <a:t>  Snapchat has a trophy for verifying phone number ----&gt; Increased account security</a:t>
            </a:r>
          </a:p>
          <a:p>
            <a:pPr lvl="0">
              <a:spcBef>
                <a:spcPts val="0"/>
              </a:spcBef>
              <a:buNone/>
            </a:pPr>
            <a:r>
              <a:rPr lang="en"/>
              <a:t>  Pokemon is addictive ---&gt; you want to play more to catch variety of pokemon</a:t>
            </a:r>
          </a:p>
          <a:p>
            <a:pPr lvl="0">
              <a:spcBef>
                <a:spcPts val="0"/>
              </a:spcBef>
              <a:buNone/>
            </a:pPr>
            <a:endParaRPr/>
          </a:p>
          <a:p>
            <a:pPr lvl="0">
              <a:spcBef>
                <a:spcPts val="0"/>
              </a:spcBef>
              <a:buClr>
                <a:schemeClr val="dk1"/>
              </a:buClr>
              <a:buSzPct val="100000"/>
              <a:buFont typeface="Arial"/>
              <a:buNone/>
            </a:pPr>
            <a:r>
              <a:rPr lang="en"/>
              <a:t>Other youth reach out to you for guidance</a:t>
            </a:r>
          </a:p>
          <a:p>
            <a:pPr lvl="0" rt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Anecdote? Example of identifying a problem before it's unmanageable. Imagine a scenario where someone comes to you before a problem has become a real problem.</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1277975"/>
            <a:ext cx="8520600" cy="2052600"/>
          </a:xfrm>
          <a:prstGeom prst="rect">
            <a:avLst/>
          </a:prstGeom>
        </p:spPr>
        <p:txBody>
          <a:bodyPr lIns="91425" tIns="91425" rIns="91425" bIns="91425" anchor="b" anchorCtr="0">
            <a:noAutofit/>
          </a:bodyPr>
          <a:lstStyle/>
          <a:p>
            <a:pPr lvl="0">
              <a:spcBef>
                <a:spcPts val="0"/>
              </a:spcBef>
              <a:buNone/>
            </a:pPr>
            <a:r>
              <a:rPr lang="en"/>
              <a:t>Hack Foster Care</a:t>
            </a:r>
          </a:p>
          <a:p>
            <a:pPr lvl="0">
              <a:spcBef>
                <a:spcPts val="0"/>
              </a:spcBef>
              <a:buNone/>
            </a:pPr>
            <a:r>
              <a:rPr lang="en"/>
              <a:t>TILP / AB12</a:t>
            </a:r>
          </a:p>
        </p:txBody>
      </p:sp>
      <p:sp>
        <p:nvSpPr>
          <p:cNvPr id="55" name="Shape 55"/>
          <p:cNvSpPr txBox="1">
            <a:spLocks noGrp="1"/>
          </p:cNvSpPr>
          <p:nvPr>
            <p:ph type="subTitle" idx="1"/>
          </p:nvPr>
        </p:nvSpPr>
        <p:spPr>
          <a:xfrm>
            <a:off x="311700" y="3367525"/>
            <a:ext cx="8520600" cy="792600"/>
          </a:xfrm>
          <a:prstGeom prst="rect">
            <a:avLst/>
          </a:prstGeom>
        </p:spPr>
        <p:txBody>
          <a:bodyPr lIns="91425" tIns="91425" rIns="91425" bIns="91425" anchor="t" anchorCtr="0">
            <a:noAutofit/>
          </a:bodyPr>
          <a:lstStyle/>
          <a:p>
            <a:pPr lvl="0">
              <a:spcBef>
                <a:spcPts val="0"/>
              </a:spcBef>
              <a:buNone/>
            </a:pPr>
            <a:r>
              <a:rPr lang="en"/>
              <a:t>Claire, Will, Dylan, Divya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body" idx="1"/>
          </p:nvPr>
        </p:nvSpPr>
        <p:spPr>
          <a:xfrm>
            <a:off x="311700" y="1812000"/>
            <a:ext cx="8067300" cy="2872500"/>
          </a:xfrm>
          <a:prstGeom prst="rect">
            <a:avLst/>
          </a:prstGeom>
        </p:spPr>
        <p:txBody>
          <a:bodyPr lIns="91425" tIns="91425" rIns="91425" bIns="91425" anchor="t" anchorCtr="0">
            <a:noAutofit/>
          </a:bodyPr>
          <a:lstStyle/>
          <a:p>
            <a:pPr lvl="0" rtl="0">
              <a:spcBef>
                <a:spcPts val="0"/>
              </a:spcBef>
              <a:spcAft>
                <a:spcPts val="0"/>
              </a:spcAft>
              <a:buNone/>
            </a:pPr>
            <a:r>
              <a:rPr lang="en" sz="1400">
                <a:solidFill>
                  <a:srgbClr val="000000"/>
                </a:solidFill>
              </a:rPr>
              <a:t>Documents must be made more accessible (via a print view or offline mode) to Youth for continuous development of Goals/Milestones:</a:t>
            </a:r>
          </a:p>
          <a:p>
            <a:pPr marL="457200" lvl="0" indent="-292100" rtl="0">
              <a:spcBef>
                <a:spcPts val="1000"/>
              </a:spcBef>
              <a:spcAft>
                <a:spcPts val="0"/>
              </a:spcAft>
              <a:buClr>
                <a:srgbClr val="000000"/>
              </a:buClr>
              <a:buSzPct val="100000"/>
            </a:pPr>
            <a:r>
              <a:rPr lang="en" sz="1000" b="1">
                <a:solidFill>
                  <a:srgbClr val="000000"/>
                </a:solidFill>
              </a:rPr>
              <a:t>Goal/Milestone Setting View</a:t>
            </a:r>
            <a:r>
              <a:rPr lang="en" sz="1000">
                <a:solidFill>
                  <a:srgbClr val="000000"/>
                </a:solidFill>
              </a:rPr>
              <a:t> - for new goal/milestone setting </a:t>
            </a:r>
          </a:p>
          <a:p>
            <a:pPr marL="457200" lvl="0" indent="-292100" rtl="0">
              <a:spcBef>
                <a:spcPts val="0"/>
              </a:spcBef>
              <a:buClr>
                <a:srgbClr val="000000"/>
              </a:buClr>
              <a:buSzPct val="100000"/>
            </a:pPr>
            <a:r>
              <a:rPr lang="en" sz="1000" b="1">
                <a:solidFill>
                  <a:srgbClr val="000000"/>
                </a:solidFill>
              </a:rPr>
              <a:t>Existing Goal/Milestone View</a:t>
            </a:r>
            <a:r>
              <a:rPr lang="en" sz="1000">
                <a:solidFill>
                  <a:srgbClr val="000000"/>
                </a:solidFill>
              </a:rPr>
              <a:t> - for tracking existing goals/milestones</a:t>
            </a:r>
          </a:p>
          <a:p>
            <a:pPr marL="914400" lvl="1" indent="-292100" rtl="0">
              <a:spcBef>
                <a:spcPts val="0"/>
              </a:spcBef>
              <a:buClr>
                <a:srgbClr val="000000"/>
              </a:buClr>
              <a:buSzPct val="100000"/>
            </a:pPr>
            <a:r>
              <a:rPr lang="en" sz="1000" i="1">
                <a:solidFill>
                  <a:srgbClr val="000000"/>
                </a:solidFill>
              </a:rPr>
              <a:t>Note - this will break out goals/milestones based on status, and current assignee to allow for easy tracking </a:t>
            </a:r>
          </a:p>
          <a:p>
            <a:pPr marL="457200" lvl="0" indent="-292100">
              <a:spcBef>
                <a:spcPts val="0"/>
              </a:spcBef>
              <a:buClr>
                <a:srgbClr val="000000"/>
              </a:buClr>
              <a:buSzPct val="100000"/>
            </a:pPr>
            <a:r>
              <a:rPr lang="en" sz="1000" b="1">
                <a:solidFill>
                  <a:srgbClr val="000000"/>
                </a:solidFill>
              </a:rPr>
              <a:t>Completed Goal/Milestone View</a:t>
            </a:r>
            <a:r>
              <a:rPr lang="en" sz="1000">
                <a:solidFill>
                  <a:srgbClr val="000000"/>
                </a:solidFill>
              </a:rPr>
              <a:t> - for tracking and celebrating achievements </a:t>
            </a:r>
          </a:p>
          <a:p>
            <a:pPr lvl="0">
              <a:spcBef>
                <a:spcPts val="0"/>
              </a:spcBef>
              <a:spcAft>
                <a:spcPts val="0"/>
              </a:spcAft>
              <a:buNone/>
            </a:pPr>
            <a:r>
              <a:rPr lang="en" sz="1400">
                <a:solidFill>
                  <a:srgbClr val="000000"/>
                </a:solidFill>
              </a:rPr>
              <a:t>TILP document export must be automated and improved for Caseworkers:</a:t>
            </a:r>
          </a:p>
          <a:p>
            <a:pPr marL="457200" lvl="0" indent="-292100" rtl="0">
              <a:spcBef>
                <a:spcPts val="1000"/>
              </a:spcBef>
              <a:spcAft>
                <a:spcPts val="0"/>
              </a:spcAft>
              <a:buClr>
                <a:schemeClr val="dk1"/>
              </a:buClr>
              <a:buSzPct val="100000"/>
            </a:pPr>
            <a:r>
              <a:rPr lang="en" sz="1000" b="1">
                <a:solidFill>
                  <a:schemeClr val="dk1"/>
                </a:solidFill>
              </a:rPr>
              <a:t>Caseworkers should be able to export a TILP document at any point in time, which must capture all Completed and In Progress Goals/Milestones</a:t>
            </a:r>
          </a:p>
          <a:p>
            <a:pPr lvl="0">
              <a:spcBef>
                <a:spcPts val="0"/>
              </a:spcBef>
              <a:buNone/>
            </a:pPr>
            <a:endParaRPr sz="1400">
              <a:solidFill>
                <a:srgbClr val="000000"/>
              </a:solidFill>
            </a:endParaRPr>
          </a:p>
          <a:p>
            <a:pPr lvl="0">
              <a:spcBef>
                <a:spcPts val="0"/>
              </a:spcBef>
              <a:buNone/>
            </a:pPr>
            <a:endParaRPr/>
          </a:p>
        </p:txBody>
      </p:sp>
      <p:sp>
        <p:nvSpPr>
          <p:cNvPr id="145" name="Shape 145"/>
          <p:cNvSpPr txBox="1">
            <a:spLocks noGrp="1"/>
          </p:cNvSpPr>
          <p:nvPr>
            <p:ph type="title"/>
          </p:nvPr>
        </p:nvSpPr>
        <p:spPr>
          <a:xfrm>
            <a:off x="311700" y="266025"/>
            <a:ext cx="8191200" cy="838200"/>
          </a:xfrm>
          <a:prstGeom prst="rect">
            <a:avLst/>
          </a:prstGeom>
        </p:spPr>
        <p:txBody>
          <a:bodyPr lIns="91425" tIns="91425" rIns="91425" bIns="91425" anchor="t" anchorCtr="0">
            <a:noAutofit/>
          </a:bodyPr>
          <a:lstStyle/>
          <a:p>
            <a:pPr lvl="0" rtl="0">
              <a:spcBef>
                <a:spcPts val="0"/>
              </a:spcBef>
              <a:buNone/>
            </a:pPr>
            <a:r>
              <a:rPr lang="en" sz="2400"/>
              <a:t>Increased Accessibility of Goal Setting/Tracking Tools for Youth and TILP Document Exports for Caseworkers</a:t>
            </a:r>
          </a:p>
        </p:txBody>
      </p:sp>
      <p:sp>
        <p:nvSpPr>
          <p:cNvPr id="146" name="Shape 146"/>
          <p:cNvSpPr txBox="1"/>
          <p:nvPr/>
        </p:nvSpPr>
        <p:spPr>
          <a:xfrm>
            <a:off x="311700" y="1170600"/>
            <a:ext cx="8039700" cy="497100"/>
          </a:xfrm>
          <a:prstGeom prst="rect">
            <a:avLst/>
          </a:prstGeom>
          <a:solidFill>
            <a:srgbClr val="EFEFEF"/>
          </a:solidFill>
          <a:ln w="9525" cap="flat" cmpd="sng">
            <a:solidFill>
              <a:srgbClr val="666666"/>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sz="900"/>
              <a:t>By allowing Youth and the care team to print working documents (level of access to this service will be based on permissions), we can enable the means for continuous development of goals and milestones.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Shape 151"/>
          <p:cNvSpPr txBox="1">
            <a:spLocks noGrp="1"/>
          </p:cNvSpPr>
          <p:nvPr>
            <p:ph type="body" idx="1"/>
          </p:nvPr>
        </p:nvSpPr>
        <p:spPr>
          <a:xfrm>
            <a:off x="163400" y="24750"/>
            <a:ext cx="8520600" cy="5094000"/>
          </a:xfrm>
          <a:prstGeom prst="rect">
            <a:avLst/>
          </a:prstGeom>
        </p:spPr>
        <p:txBody>
          <a:bodyPr lIns="91425" tIns="91425" rIns="91425" bIns="91425" anchor="t" anchorCtr="0">
            <a:noAutofit/>
          </a:bodyPr>
          <a:lstStyle/>
          <a:p>
            <a:pPr lvl="0">
              <a:spcBef>
                <a:spcPts val="0"/>
              </a:spcBef>
              <a:buClr>
                <a:schemeClr val="dk1"/>
              </a:buClr>
              <a:buSzPct val="45833"/>
              <a:buFont typeface="Arial"/>
              <a:buNone/>
            </a:pPr>
            <a:r>
              <a:rPr lang="en" sz="2400">
                <a:solidFill>
                  <a:srgbClr val="000000"/>
                </a:solidFill>
              </a:rPr>
              <a:t>Trophies... </a:t>
            </a:r>
          </a:p>
          <a:p>
            <a:pPr marL="457200" lvl="0" indent="-317500">
              <a:spcBef>
                <a:spcPts val="0"/>
              </a:spcBef>
              <a:buSzPct val="100000"/>
            </a:pPr>
            <a:r>
              <a:rPr lang="en" sz="1400"/>
              <a:t> Are exciting </a:t>
            </a:r>
          </a:p>
          <a:p>
            <a:pPr marL="457200" lvl="0" indent="-317500">
              <a:spcBef>
                <a:spcPts val="0"/>
              </a:spcBef>
              <a:buSzPct val="100000"/>
            </a:pPr>
            <a:r>
              <a:rPr lang="en" sz="1400"/>
              <a:t> Raise self esteem</a:t>
            </a:r>
          </a:p>
          <a:p>
            <a:pPr marL="457200" lvl="0" indent="-317500" rtl="0">
              <a:spcBef>
                <a:spcPts val="0"/>
              </a:spcBef>
              <a:buSzPct val="100000"/>
            </a:pPr>
            <a:r>
              <a:rPr lang="en" sz="1400"/>
              <a:t> Motivate youth to achieve goals</a:t>
            </a:r>
          </a:p>
          <a:p>
            <a:pPr lvl="0">
              <a:spcBef>
                <a:spcPts val="0"/>
              </a:spcBef>
              <a:buNone/>
            </a:pPr>
            <a:endParaRPr/>
          </a:p>
          <a:p>
            <a:pPr lvl="0" rtl="0">
              <a:spcBef>
                <a:spcPts val="0"/>
              </a:spcBef>
              <a:buNone/>
            </a:pPr>
            <a:endParaRPr/>
          </a:p>
        </p:txBody>
      </p:sp>
      <p:pic>
        <p:nvPicPr>
          <p:cNvPr id="152" name="Shape 152" descr="Screenshot_20170428-224507.png"/>
          <p:cNvPicPr preferRelativeResize="0"/>
          <p:nvPr/>
        </p:nvPicPr>
        <p:blipFill>
          <a:blip r:embed="rId3">
            <a:alphaModFix/>
          </a:blip>
          <a:stretch>
            <a:fillRect/>
          </a:stretch>
        </p:blipFill>
        <p:spPr>
          <a:xfrm>
            <a:off x="4854424" y="49637"/>
            <a:ext cx="1364101" cy="2298374"/>
          </a:xfrm>
          <a:prstGeom prst="rect">
            <a:avLst/>
          </a:prstGeom>
          <a:noFill/>
          <a:ln>
            <a:noFill/>
          </a:ln>
        </p:spPr>
      </p:pic>
      <p:sp>
        <p:nvSpPr>
          <p:cNvPr id="153" name="Shape 153"/>
          <p:cNvSpPr txBox="1"/>
          <p:nvPr/>
        </p:nvSpPr>
        <p:spPr>
          <a:xfrm>
            <a:off x="7308250" y="741400"/>
            <a:ext cx="1946400" cy="824700"/>
          </a:xfrm>
          <a:prstGeom prst="rect">
            <a:avLst/>
          </a:prstGeom>
          <a:noFill/>
          <a:ln>
            <a:noFill/>
          </a:ln>
        </p:spPr>
        <p:txBody>
          <a:bodyPr lIns="91425" tIns="91425" rIns="91425" bIns="91425" anchor="t" anchorCtr="0">
            <a:noAutofit/>
          </a:bodyPr>
          <a:lstStyle/>
          <a:p>
            <a:pPr lvl="0" algn="ctr">
              <a:spcBef>
                <a:spcPts val="0"/>
              </a:spcBef>
              <a:buNone/>
            </a:pPr>
            <a:r>
              <a:rPr lang="en"/>
              <a:t>Increased account security</a:t>
            </a:r>
          </a:p>
        </p:txBody>
      </p:sp>
      <p:sp>
        <p:nvSpPr>
          <p:cNvPr id="154" name="Shape 154"/>
          <p:cNvSpPr txBox="1"/>
          <p:nvPr/>
        </p:nvSpPr>
        <p:spPr>
          <a:xfrm>
            <a:off x="7432600" y="2494800"/>
            <a:ext cx="1530900" cy="1149000"/>
          </a:xfrm>
          <a:prstGeom prst="rect">
            <a:avLst/>
          </a:prstGeom>
          <a:noFill/>
          <a:ln>
            <a:noFill/>
          </a:ln>
        </p:spPr>
        <p:txBody>
          <a:bodyPr lIns="91425" tIns="91425" rIns="91425" bIns="91425" anchor="t" anchorCtr="0">
            <a:noAutofit/>
          </a:bodyPr>
          <a:lstStyle/>
          <a:p>
            <a:pPr lvl="0">
              <a:spcBef>
                <a:spcPts val="0"/>
              </a:spcBef>
              <a:buNone/>
            </a:pPr>
            <a:r>
              <a:rPr lang="en"/>
              <a:t>Addictive, encourage achieving more</a:t>
            </a:r>
          </a:p>
        </p:txBody>
      </p:sp>
      <p:sp>
        <p:nvSpPr>
          <p:cNvPr id="155" name="Shape 155"/>
          <p:cNvSpPr/>
          <p:nvPr/>
        </p:nvSpPr>
        <p:spPr>
          <a:xfrm>
            <a:off x="6218525" y="1078375"/>
            <a:ext cx="1102800" cy="2409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6" name="Shape 156"/>
          <p:cNvSpPr/>
          <p:nvPr/>
        </p:nvSpPr>
        <p:spPr>
          <a:xfrm>
            <a:off x="5877429" y="2921000"/>
            <a:ext cx="1419900" cy="240900"/>
          </a:xfrm>
          <a:prstGeom prst="rightArrow">
            <a:avLst>
              <a:gd name="adj1" fmla="val 51860"/>
              <a:gd name="adj2" fmla="val 50000"/>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cxnSp>
        <p:nvCxnSpPr>
          <p:cNvPr id="157" name="Shape 157"/>
          <p:cNvCxnSpPr>
            <a:stCxn id="158" idx="2"/>
          </p:cNvCxnSpPr>
          <p:nvPr/>
        </p:nvCxnSpPr>
        <p:spPr>
          <a:xfrm flipH="1">
            <a:off x="1547768" y="2494789"/>
            <a:ext cx="3600" cy="832199"/>
          </a:xfrm>
          <a:prstGeom prst="straightConnector1">
            <a:avLst/>
          </a:prstGeom>
          <a:noFill/>
          <a:ln w="9525" cap="flat" cmpd="sng">
            <a:solidFill>
              <a:schemeClr val="dk2"/>
            </a:solidFill>
            <a:prstDash val="solid"/>
            <a:round/>
            <a:headEnd type="none" w="lg" len="lg"/>
            <a:tailEnd type="triangle" w="lg" len="lg"/>
          </a:ln>
        </p:spPr>
      </p:cxnSp>
      <p:sp>
        <p:nvSpPr>
          <p:cNvPr id="159" name="Shape 159"/>
          <p:cNvSpPr txBox="1"/>
          <p:nvPr/>
        </p:nvSpPr>
        <p:spPr>
          <a:xfrm>
            <a:off x="1545675" y="2484925"/>
            <a:ext cx="1419900" cy="348600"/>
          </a:xfrm>
          <a:prstGeom prst="rect">
            <a:avLst/>
          </a:prstGeom>
          <a:noFill/>
          <a:ln>
            <a:noFill/>
          </a:ln>
        </p:spPr>
        <p:txBody>
          <a:bodyPr lIns="91425" tIns="91425" rIns="91425" bIns="91425" anchor="t" anchorCtr="0">
            <a:noAutofit/>
          </a:bodyPr>
          <a:lstStyle/>
          <a:p>
            <a:pPr lvl="0">
              <a:spcBef>
                <a:spcPts val="0"/>
              </a:spcBef>
              <a:buNone/>
            </a:pPr>
            <a:r>
              <a:rPr lang="en"/>
              <a:t>   Guide others</a:t>
            </a:r>
          </a:p>
        </p:txBody>
      </p:sp>
      <p:grpSp>
        <p:nvGrpSpPr>
          <p:cNvPr id="160" name="Shape 160"/>
          <p:cNvGrpSpPr/>
          <p:nvPr/>
        </p:nvGrpSpPr>
        <p:grpSpPr>
          <a:xfrm>
            <a:off x="2064903" y="3158039"/>
            <a:ext cx="381744" cy="991816"/>
            <a:chOff x="2398474" y="3062128"/>
            <a:chExt cx="361500" cy="858046"/>
          </a:xfrm>
        </p:grpSpPr>
        <p:sp>
          <p:nvSpPr>
            <p:cNvPr id="161" name="Shape 161"/>
            <p:cNvSpPr/>
            <p:nvPr/>
          </p:nvSpPr>
          <p:spPr>
            <a:xfrm>
              <a:off x="2398474" y="3062128"/>
              <a:ext cx="361500" cy="264600"/>
            </a:xfrm>
            <a:prstGeom prst="flowChartConnector">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62" name="Shape 162"/>
            <p:cNvSpPr/>
            <p:nvPr/>
          </p:nvSpPr>
          <p:spPr>
            <a:xfrm rot="-5400000">
              <a:off x="2289125" y="3456825"/>
              <a:ext cx="588300" cy="338400"/>
            </a:xfrm>
            <a:prstGeom prst="flowChartDelay">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163" name="Shape 163"/>
          <p:cNvGrpSpPr/>
          <p:nvPr/>
        </p:nvGrpSpPr>
        <p:grpSpPr>
          <a:xfrm>
            <a:off x="1406314" y="3327009"/>
            <a:ext cx="400325" cy="1022620"/>
            <a:chOff x="2398474" y="3062128"/>
            <a:chExt cx="361500" cy="858046"/>
          </a:xfrm>
        </p:grpSpPr>
        <p:sp>
          <p:nvSpPr>
            <p:cNvPr id="164" name="Shape 164"/>
            <p:cNvSpPr/>
            <p:nvPr/>
          </p:nvSpPr>
          <p:spPr>
            <a:xfrm>
              <a:off x="2398474" y="3062128"/>
              <a:ext cx="361500" cy="264600"/>
            </a:xfrm>
            <a:prstGeom prst="flowChartConnector">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65" name="Shape 165"/>
            <p:cNvSpPr/>
            <p:nvPr/>
          </p:nvSpPr>
          <p:spPr>
            <a:xfrm rot="-5400000">
              <a:off x="2289125" y="3456825"/>
              <a:ext cx="588300" cy="338400"/>
            </a:xfrm>
            <a:prstGeom prst="flowChartDelay">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166" name="Shape 166"/>
          <p:cNvGrpSpPr/>
          <p:nvPr/>
        </p:nvGrpSpPr>
        <p:grpSpPr>
          <a:xfrm>
            <a:off x="747751" y="3167306"/>
            <a:ext cx="400325" cy="973282"/>
            <a:chOff x="2398474" y="3062128"/>
            <a:chExt cx="361500" cy="858046"/>
          </a:xfrm>
        </p:grpSpPr>
        <p:sp>
          <p:nvSpPr>
            <p:cNvPr id="167" name="Shape 167"/>
            <p:cNvSpPr/>
            <p:nvPr/>
          </p:nvSpPr>
          <p:spPr>
            <a:xfrm>
              <a:off x="2398474" y="3062128"/>
              <a:ext cx="361500" cy="264600"/>
            </a:xfrm>
            <a:prstGeom prst="flowChartConnector">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68" name="Shape 168"/>
            <p:cNvSpPr/>
            <p:nvPr/>
          </p:nvSpPr>
          <p:spPr>
            <a:xfrm rot="-5400000">
              <a:off x="2289125" y="3456825"/>
              <a:ext cx="588300" cy="338400"/>
            </a:xfrm>
            <a:prstGeom prst="flowChartDelay">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169" name="Shape 169"/>
          <p:cNvGrpSpPr/>
          <p:nvPr/>
        </p:nvGrpSpPr>
        <p:grpSpPr>
          <a:xfrm>
            <a:off x="1349414" y="1677592"/>
            <a:ext cx="400325" cy="920598"/>
            <a:chOff x="2398474" y="3062128"/>
            <a:chExt cx="361500" cy="858046"/>
          </a:xfrm>
        </p:grpSpPr>
        <p:sp>
          <p:nvSpPr>
            <p:cNvPr id="170" name="Shape 170"/>
            <p:cNvSpPr/>
            <p:nvPr/>
          </p:nvSpPr>
          <p:spPr>
            <a:xfrm>
              <a:off x="2398474" y="3062128"/>
              <a:ext cx="361500" cy="264600"/>
            </a:xfrm>
            <a:prstGeom prst="flowChartConnector">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71" name="Shape 171"/>
            <p:cNvSpPr/>
            <p:nvPr/>
          </p:nvSpPr>
          <p:spPr>
            <a:xfrm rot="-5400000">
              <a:off x="2289125" y="3456825"/>
              <a:ext cx="588300" cy="338400"/>
            </a:xfrm>
            <a:prstGeom prst="flowChartDelay">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cxnSp>
        <p:nvCxnSpPr>
          <p:cNvPr id="172" name="Shape 172"/>
          <p:cNvCxnSpPr>
            <a:stCxn id="171" idx="1"/>
            <a:endCxn id="167" idx="0"/>
          </p:cNvCxnSpPr>
          <p:nvPr/>
        </p:nvCxnSpPr>
        <p:spPr>
          <a:xfrm flipH="1">
            <a:off x="948062" y="2598190"/>
            <a:ext cx="606000" cy="569100"/>
          </a:xfrm>
          <a:prstGeom prst="straightConnector1">
            <a:avLst/>
          </a:prstGeom>
          <a:noFill/>
          <a:ln w="9525" cap="flat" cmpd="sng">
            <a:solidFill>
              <a:schemeClr val="dk2"/>
            </a:solidFill>
            <a:prstDash val="solid"/>
            <a:round/>
            <a:headEnd type="none" w="lg" len="lg"/>
            <a:tailEnd type="triangle" w="lg" len="lg"/>
          </a:ln>
        </p:spPr>
      </p:cxnSp>
      <p:cxnSp>
        <p:nvCxnSpPr>
          <p:cNvPr id="173" name="Shape 173"/>
          <p:cNvCxnSpPr>
            <a:stCxn id="171" idx="1"/>
            <a:endCxn id="161" idx="0"/>
          </p:cNvCxnSpPr>
          <p:nvPr/>
        </p:nvCxnSpPr>
        <p:spPr>
          <a:xfrm>
            <a:off x="1554062" y="2598190"/>
            <a:ext cx="701699" cy="559800"/>
          </a:xfrm>
          <a:prstGeom prst="straightConnector1">
            <a:avLst/>
          </a:prstGeom>
          <a:noFill/>
          <a:ln w="9525" cap="flat" cmpd="sng">
            <a:solidFill>
              <a:schemeClr val="dk2"/>
            </a:solidFill>
            <a:prstDash val="solid"/>
            <a:round/>
            <a:headEnd type="none" w="lg" len="lg"/>
            <a:tailEnd type="triangle" w="lg" len="lg"/>
          </a:ln>
        </p:spPr>
      </p:cxnSp>
      <p:pic>
        <p:nvPicPr>
          <p:cNvPr id="174" name="Shape 174"/>
          <p:cNvPicPr preferRelativeResize="0"/>
          <p:nvPr/>
        </p:nvPicPr>
        <p:blipFill>
          <a:blip r:embed="rId4">
            <a:alphaModFix/>
          </a:blip>
          <a:stretch>
            <a:fillRect/>
          </a:stretch>
        </p:blipFill>
        <p:spPr>
          <a:xfrm>
            <a:off x="1962075" y="1439375"/>
            <a:ext cx="606000" cy="606000"/>
          </a:xfrm>
          <a:prstGeom prst="rect">
            <a:avLst/>
          </a:prstGeom>
          <a:noFill/>
          <a:ln>
            <a:noFill/>
          </a:ln>
        </p:spPr>
      </p:pic>
      <p:pic>
        <p:nvPicPr>
          <p:cNvPr id="175" name="Shape 175"/>
          <p:cNvPicPr preferRelativeResize="0"/>
          <p:nvPr/>
        </p:nvPicPr>
        <p:blipFill>
          <a:blip r:embed="rId4">
            <a:alphaModFix/>
          </a:blip>
          <a:stretch>
            <a:fillRect/>
          </a:stretch>
        </p:blipFill>
        <p:spPr>
          <a:xfrm>
            <a:off x="1655225" y="1535850"/>
            <a:ext cx="606000" cy="606000"/>
          </a:xfrm>
          <a:prstGeom prst="rect">
            <a:avLst/>
          </a:prstGeom>
          <a:noFill/>
          <a:ln>
            <a:noFill/>
          </a:ln>
        </p:spPr>
      </p:pic>
      <p:pic>
        <p:nvPicPr>
          <p:cNvPr id="176" name="Shape 176"/>
          <p:cNvPicPr preferRelativeResize="0"/>
          <p:nvPr/>
        </p:nvPicPr>
        <p:blipFill>
          <a:blip r:embed="rId5">
            <a:alphaModFix/>
          </a:blip>
          <a:stretch>
            <a:fillRect/>
          </a:stretch>
        </p:blipFill>
        <p:spPr>
          <a:xfrm>
            <a:off x="4390552" y="3493924"/>
            <a:ext cx="3935373" cy="1649574"/>
          </a:xfrm>
          <a:prstGeom prst="rect">
            <a:avLst/>
          </a:prstGeom>
          <a:noFill/>
          <a:ln>
            <a:noFill/>
          </a:ln>
        </p:spPr>
      </p:pic>
      <p:pic>
        <p:nvPicPr>
          <p:cNvPr id="177" name="Shape 177"/>
          <p:cNvPicPr preferRelativeResize="0"/>
          <p:nvPr/>
        </p:nvPicPr>
        <p:blipFill>
          <a:blip r:embed="rId6">
            <a:alphaModFix/>
          </a:blip>
          <a:stretch>
            <a:fillRect/>
          </a:stretch>
        </p:blipFill>
        <p:spPr>
          <a:xfrm>
            <a:off x="4854424" y="2369562"/>
            <a:ext cx="1102799" cy="1102799"/>
          </a:xfrm>
          <a:prstGeom prst="rect">
            <a:avLst/>
          </a:prstGeom>
          <a:noFill/>
          <a:ln>
            <a:noFill/>
          </a:ln>
        </p:spPr>
      </p:pic>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10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2200"/>
              <a:t>Set New Goals</a:t>
            </a:r>
          </a:p>
        </p:txBody>
      </p:sp>
      <p:sp>
        <p:nvSpPr>
          <p:cNvPr id="183" name="Shape 183"/>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endParaRPr/>
          </a:p>
        </p:txBody>
      </p:sp>
      <p:pic>
        <p:nvPicPr>
          <p:cNvPr id="184" name="Shape 184"/>
          <p:cNvPicPr preferRelativeResize="0"/>
          <p:nvPr/>
        </p:nvPicPr>
        <p:blipFill>
          <a:blip r:embed="rId3">
            <a:alphaModFix/>
          </a:blip>
          <a:stretch>
            <a:fillRect/>
          </a:stretch>
        </p:blipFill>
        <p:spPr>
          <a:xfrm>
            <a:off x="3266825" y="327700"/>
            <a:ext cx="1781525" cy="1781525"/>
          </a:xfrm>
          <a:prstGeom prst="rect">
            <a:avLst/>
          </a:prstGeom>
          <a:noFill/>
          <a:ln>
            <a:noFill/>
          </a:ln>
        </p:spPr>
      </p:pic>
      <p:pic>
        <p:nvPicPr>
          <p:cNvPr id="185" name="Shape 185"/>
          <p:cNvPicPr preferRelativeResize="0"/>
          <p:nvPr/>
        </p:nvPicPr>
        <p:blipFill>
          <a:blip r:embed="rId4">
            <a:alphaModFix/>
          </a:blip>
          <a:stretch>
            <a:fillRect/>
          </a:stretch>
        </p:blipFill>
        <p:spPr>
          <a:xfrm>
            <a:off x="1165797" y="1248060"/>
            <a:ext cx="1742424" cy="1742424"/>
          </a:xfrm>
          <a:prstGeom prst="rect">
            <a:avLst/>
          </a:prstGeom>
          <a:noFill/>
          <a:ln>
            <a:noFill/>
          </a:ln>
        </p:spPr>
      </p:pic>
      <p:pic>
        <p:nvPicPr>
          <p:cNvPr id="186" name="Shape 186"/>
          <p:cNvPicPr preferRelativeResize="0"/>
          <p:nvPr/>
        </p:nvPicPr>
        <p:blipFill>
          <a:blip r:embed="rId5">
            <a:alphaModFix/>
          </a:blip>
          <a:stretch>
            <a:fillRect/>
          </a:stretch>
        </p:blipFill>
        <p:spPr>
          <a:xfrm>
            <a:off x="2599550" y="2913050"/>
            <a:ext cx="1943100" cy="1943100"/>
          </a:xfrm>
          <a:prstGeom prst="rect">
            <a:avLst/>
          </a:prstGeom>
          <a:noFill/>
          <a:ln>
            <a:noFill/>
          </a:ln>
        </p:spPr>
      </p:pic>
      <p:pic>
        <p:nvPicPr>
          <p:cNvPr id="187" name="Shape 187"/>
          <p:cNvPicPr preferRelativeResize="0"/>
          <p:nvPr/>
        </p:nvPicPr>
        <p:blipFill>
          <a:blip r:embed="rId6">
            <a:alphaModFix/>
          </a:blip>
          <a:stretch>
            <a:fillRect/>
          </a:stretch>
        </p:blipFill>
        <p:spPr>
          <a:xfrm>
            <a:off x="4900000" y="2868975"/>
            <a:ext cx="1943100" cy="1943100"/>
          </a:xfrm>
          <a:prstGeom prst="rect">
            <a:avLst/>
          </a:prstGeom>
          <a:noFill/>
          <a:ln>
            <a:noFill/>
          </a:ln>
        </p:spPr>
      </p:pic>
      <p:pic>
        <p:nvPicPr>
          <p:cNvPr id="188" name="Shape 188"/>
          <p:cNvPicPr preferRelativeResize="0"/>
          <p:nvPr/>
        </p:nvPicPr>
        <p:blipFill>
          <a:blip r:embed="rId7">
            <a:alphaModFix/>
          </a:blip>
          <a:stretch>
            <a:fillRect/>
          </a:stretch>
        </p:blipFill>
        <p:spPr>
          <a:xfrm>
            <a:off x="5469287" y="642412"/>
            <a:ext cx="2143125" cy="2143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Shape 193"/>
          <p:cNvPicPr preferRelativeResize="0"/>
          <p:nvPr/>
        </p:nvPicPr>
        <p:blipFill rotWithShape="1">
          <a:blip r:embed="rId3">
            <a:alphaModFix/>
          </a:blip>
          <a:srcRect t="2553"/>
          <a:stretch/>
        </p:blipFill>
        <p:spPr>
          <a:xfrm>
            <a:off x="-49425" y="851737"/>
            <a:ext cx="3085425" cy="2175174"/>
          </a:xfrm>
          <a:prstGeom prst="rect">
            <a:avLst/>
          </a:prstGeom>
          <a:noFill/>
          <a:ln>
            <a:noFill/>
          </a:ln>
        </p:spPr>
      </p:pic>
      <p:sp>
        <p:nvSpPr>
          <p:cNvPr id="194" name="Shape 194"/>
          <p:cNvSpPr txBox="1">
            <a:spLocks noGrp="1"/>
          </p:cNvSpPr>
          <p:nvPr>
            <p:ph type="title"/>
          </p:nvPr>
        </p:nvSpPr>
        <p:spPr>
          <a:xfrm>
            <a:off x="311700" y="63275"/>
            <a:ext cx="8520600" cy="572700"/>
          </a:xfrm>
          <a:prstGeom prst="rect">
            <a:avLst/>
          </a:prstGeom>
        </p:spPr>
        <p:txBody>
          <a:bodyPr lIns="91425" tIns="91425" rIns="91425" bIns="91425" anchor="t" anchorCtr="0">
            <a:noAutofit/>
          </a:bodyPr>
          <a:lstStyle/>
          <a:p>
            <a:pPr lvl="0" rtl="0">
              <a:spcBef>
                <a:spcPts val="0"/>
              </a:spcBef>
              <a:buNone/>
            </a:pPr>
            <a:r>
              <a:rPr lang="en"/>
              <a:t>Improvement Strategy </a:t>
            </a:r>
            <a:r>
              <a:rPr lang="en" sz="2400" i="1">
                <a:solidFill>
                  <a:srgbClr val="999999"/>
                </a:solidFill>
              </a:rPr>
              <a:t>“Where </a:t>
            </a:r>
            <a:r>
              <a:rPr lang="en" sz="2400" b="1" i="1" u="sng">
                <a:solidFill>
                  <a:srgbClr val="666666"/>
                </a:solidFill>
              </a:rPr>
              <a:t>must</a:t>
            </a:r>
            <a:r>
              <a:rPr lang="en" sz="2400" i="1">
                <a:solidFill>
                  <a:srgbClr val="999999"/>
                </a:solidFill>
              </a:rPr>
              <a:t> we go from here?”</a:t>
            </a:r>
          </a:p>
        </p:txBody>
      </p:sp>
      <p:sp>
        <p:nvSpPr>
          <p:cNvPr id="195" name="Shape 195"/>
          <p:cNvSpPr txBox="1">
            <a:spLocks noGrp="1"/>
          </p:cNvSpPr>
          <p:nvPr>
            <p:ph type="body" idx="1"/>
          </p:nvPr>
        </p:nvSpPr>
        <p:spPr>
          <a:xfrm>
            <a:off x="2579475" y="645425"/>
            <a:ext cx="6518100" cy="772500"/>
          </a:xfrm>
          <a:prstGeom prst="rect">
            <a:avLst/>
          </a:prstGeom>
        </p:spPr>
        <p:txBody>
          <a:bodyPr lIns="91425" tIns="91425" rIns="91425" bIns="91425" anchor="t" anchorCtr="0">
            <a:noAutofit/>
          </a:bodyPr>
          <a:lstStyle/>
          <a:p>
            <a:pPr lvl="0" rtl="0">
              <a:spcBef>
                <a:spcPts val="0"/>
              </a:spcBef>
              <a:buNone/>
            </a:pPr>
            <a:r>
              <a:rPr lang="en" sz="2400" b="1">
                <a:solidFill>
                  <a:srgbClr val="000000"/>
                </a:solidFill>
              </a:rPr>
              <a:t>APIs</a:t>
            </a:r>
            <a:r>
              <a:rPr lang="en" sz="1200">
                <a:solidFill>
                  <a:srgbClr val="000000"/>
                </a:solidFill>
              </a:rPr>
              <a:t>(Application Programming Interface) </a:t>
            </a:r>
            <a:br>
              <a:rPr lang="en" sz="1200">
                <a:solidFill>
                  <a:srgbClr val="000000"/>
                </a:solidFill>
              </a:rPr>
            </a:br>
            <a:r>
              <a:rPr lang="en" sz="1200" i="1">
                <a:solidFill>
                  <a:srgbClr val="434343"/>
                </a:solidFill>
              </a:rPr>
              <a:t>“When computers talk and ask each other for information”</a:t>
            </a:r>
          </a:p>
        </p:txBody>
      </p:sp>
      <p:sp>
        <p:nvSpPr>
          <p:cNvPr id="196" name="Shape 196"/>
          <p:cNvSpPr txBox="1"/>
          <p:nvPr/>
        </p:nvSpPr>
        <p:spPr>
          <a:xfrm>
            <a:off x="2503275" y="1290875"/>
            <a:ext cx="6518100" cy="2028000"/>
          </a:xfrm>
          <a:prstGeom prst="rect">
            <a:avLst/>
          </a:prstGeom>
          <a:noFill/>
          <a:ln>
            <a:noFill/>
          </a:ln>
        </p:spPr>
        <p:txBody>
          <a:bodyPr lIns="91425" tIns="91425" rIns="91425" bIns="91425" anchor="t" anchorCtr="0">
            <a:noAutofit/>
          </a:bodyPr>
          <a:lstStyle/>
          <a:p>
            <a:pPr marL="457200" lvl="0" indent="-228600" rtl="0">
              <a:spcBef>
                <a:spcPts val="0"/>
              </a:spcBef>
              <a:buChar char="●"/>
            </a:pPr>
            <a:r>
              <a:rPr lang="en"/>
              <a:t>Refactor existing systems / CMSs to </a:t>
            </a:r>
            <a:r>
              <a:rPr lang="en" b="1" u="sng"/>
              <a:t>securely</a:t>
            </a:r>
            <a:r>
              <a:rPr lang="en"/>
              <a:t> transfer information</a:t>
            </a:r>
          </a:p>
          <a:p>
            <a:pPr marL="914400" lvl="1" indent="-228600" rtl="0">
              <a:spcBef>
                <a:spcPts val="0"/>
              </a:spcBef>
              <a:buChar char="○"/>
            </a:pPr>
            <a:r>
              <a:rPr lang="en"/>
              <a:t>Data reliability</a:t>
            </a:r>
          </a:p>
          <a:p>
            <a:pPr marL="914400" lvl="1" indent="-228600" rtl="0">
              <a:spcBef>
                <a:spcPts val="0"/>
              </a:spcBef>
              <a:buChar char="○"/>
            </a:pPr>
            <a:r>
              <a:rPr lang="en"/>
              <a:t>Speed / Efficiency (Automation)</a:t>
            </a:r>
          </a:p>
          <a:p>
            <a:pPr marL="914400" lvl="1" indent="-228600" rtl="0">
              <a:spcBef>
                <a:spcPts val="0"/>
              </a:spcBef>
              <a:buChar char="○"/>
            </a:pPr>
            <a:r>
              <a:rPr lang="en"/>
              <a:t>“Paperless” until needed</a:t>
            </a:r>
          </a:p>
          <a:p>
            <a:pPr marL="914400" lvl="1" indent="-228600" rtl="0">
              <a:spcBef>
                <a:spcPts val="0"/>
              </a:spcBef>
              <a:buChar char="○"/>
            </a:pPr>
            <a:r>
              <a:rPr lang="en"/>
              <a:t>Automated feedback / response</a:t>
            </a:r>
          </a:p>
          <a:p>
            <a:pPr marL="457200" lvl="0" indent="-228600" rtl="0">
              <a:spcBef>
                <a:spcPts val="0"/>
              </a:spcBef>
              <a:buClr>
                <a:schemeClr val="dk1"/>
              </a:buClr>
              <a:buChar char="●"/>
            </a:pPr>
            <a:r>
              <a:rPr lang="en">
                <a:solidFill>
                  <a:schemeClr val="dk1"/>
                </a:solidFill>
              </a:rPr>
              <a:t>Improved Analytics / Informed Decision Making</a:t>
            </a:r>
          </a:p>
          <a:p>
            <a:pPr marL="914400" lvl="1" indent="-228600" rtl="0">
              <a:spcBef>
                <a:spcPts val="0"/>
              </a:spcBef>
              <a:buClr>
                <a:schemeClr val="dk1"/>
              </a:buClr>
              <a:buChar char="○"/>
            </a:pPr>
            <a:r>
              <a:rPr lang="en">
                <a:solidFill>
                  <a:schemeClr val="dk1"/>
                </a:solidFill>
              </a:rPr>
              <a:t>Increased knowledge base for increased holistic understanding... </a:t>
            </a:r>
          </a:p>
          <a:p>
            <a:pPr marL="914400" lvl="1" indent="-228600" rtl="0">
              <a:spcBef>
                <a:spcPts val="0"/>
              </a:spcBef>
              <a:buClr>
                <a:schemeClr val="dk1"/>
              </a:buClr>
              <a:buChar char="○"/>
            </a:pPr>
            <a:r>
              <a:rPr lang="en">
                <a:solidFill>
                  <a:schemeClr val="dk1"/>
                </a:solidFill>
              </a:rPr>
              <a:t>Identify patterns, and find problems before they become unmanageable… </a:t>
            </a:r>
          </a:p>
        </p:txBody>
      </p:sp>
      <p:pic>
        <p:nvPicPr>
          <p:cNvPr id="197" name="Shape 197"/>
          <p:cNvPicPr preferRelativeResize="0"/>
          <p:nvPr/>
        </p:nvPicPr>
        <p:blipFill>
          <a:blip r:embed="rId4">
            <a:alphaModFix/>
          </a:blip>
          <a:stretch>
            <a:fillRect/>
          </a:stretch>
        </p:blipFill>
        <p:spPr>
          <a:xfrm>
            <a:off x="4854550" y="3429462"/>
            <a:ext cx="3845275" cy="1491975"/>
          </a:xfrm>
          <a:prstGeom prst="rect">
            <a:avLst/>
          </a:prstGeom>
          <a:noFill/>
          <a:ln>
            <a:noFill/>
          </a:ln>
        </p:spPr>
      </p:pic>
      <p:sp>
        <p:nvSpPr>
          <p:cNvPr id="198" name="Shape 198"/>
          <p:cNvSpPr txBox="1"/>
          <p:nvPr/>
        </p:nvSpPr>
        <p:spPr>
          <a:xfrm>
            <a:off x="311700" y="3242675"/>
            <a:ext cx="4407300" cy="1748400"/>
          </a:xfrm>
          <a:prstGeom prst="rect">
            <a:avLst/>
          </a:prstGeom>
          <a:noFill/>
          <a:ln>
            <a:noFill/>
          </a:ln>
        </p:spPr>
        <p:txBody>
          <a:bodyPr lIns="91425" tIns="91425" rIns="91425" bIns="91425" anchor="t" anchorCtr="0">
            <a:noAutofit/>
          </a:bodyPr>
          <a:lstStyle/>
          <a:p>
            <a:pPr lvl="0">
              <a:spcBef>
                <a:spcPts val="0"/>
              </a:spcBef>
              <a:buNone/>
            </a:pPr>
            <a:r>
              <a:rPr lang="en" sz="2400" b="1" i="1"/>
              <a:t>CWS as Microservices???</a:t>
            </a:r>
          </a:p>
          <a:p>
            <a:pPr marL="457200" lvl="0" indent="-228600">
              <a:spcBef>
                <a:spcPts val="0"/>
              </a:spcBef>
              <a:buChar char="+"/>
            </a:pPr>
            <a:r>
              <a:rPr lang="en" b="1" i="1"/>
              <a:t>Agile </a:t>
            </a:r>
            <a:r>
              <a:rPr lang="en" sz="1100" b="1" i="1"/>
              <a:t>(Single Responsibility Principle)</a:t>
            </a:r>
            <a:r>
              <a:rPr lang="en" b="1" i="1"/>
              <a:t>, </a:t>
            </a:r>
          </a:p>
          <a:p>
            <a:pPr marL="457200" lvl="0" indent="-228600">
              <a:spcBef>
                <a:spcPts val="0"/>
              </a:spcBef>
              <a:buChar char="+"/>
            </a:pPr>
            <a:r>
              <a:rPr lang="en" b="1" i="1"/>
              <a:t>Modular </a:t>
            </a:r>
            <a:r>
              <a:rPr lang="en" sz="1100" b="1" i="1"/>
              <a:t>(easy to enhance, refactor)</a:t>
            </a:r>
            <a:r>
              <a:rPr lang="en" b="1" i="1"/>
              <a:t>, </a:t>
            </a:r>
          </a:p>
          <a:p>
            <a:pPr marL="457200" lvl="0" indent="-228600">
              <a:spcBef>
                <a:spcPts val="0"/>
              </a:spcBef>
              <a:buChar char="+"/>
            </a:pPr>
            <a:r>
              <a:rPr lang="en" b="1" i="1"/>
              <a:t>Flexible </a:t>
            </a:r>
            <a:r>
              <a:rPr lang="en" sz="1100" b="1" i="1"/>
              <a:t>(choose any combination of platforms)</a:t>
            </a:r>
            <a:r>
              <a:rPr lang="en" b="1" i="1"/>
              <a:t>, </a:t>
            </a:r>
          </a:p>
          <a:p>
            <a:pPr marL="457200" lvl="0" indent="-228600">
              <a:spcBef>
                <a:spcPts val="0"/>
              </a:spcBef>
              <a:buChar char="+"/>
            </a:pPr>
            <a:r>
              <a:rPr lang="en" b="1" i="1"/>
              <a:t>Highly Scalable / Expandable, </a:t>
            </a:r>
          </a:p>
          <a:p>
            <a:pPr marL="457200" lvl="0" indent="-228600">
              <a:spcBef>
                <a:spcPts val="0"/>
              </a:spcBef>
              <a:buChar char="+"/>
            </a:pPr>
            <a:r>
              <a:rPr lang="en" b="1" i="1"/>
              <a:t>Resilient </a:t>
            </a:r>
            <a:r>
              <a:rPr lang="en" sz="1000" b="1" i="1"/>
              <a:t>(error and tech changes)</a:t>
            </a:r>
            <a:r>
              <a:rPr lang="en" b="1" i="1"/>
              <a:t>		</a:t>
            </a:r>
          </a:p>
          <a:p>
            <a:pPr lvl="0">
              <a:spcBef>
                <a:spcPts val="0"/>
              </a:spcBef>
              <a:buNone/>
            </a:pPr>
            <a:r>
              <a:rPr lang="en" b="1" i="1"/>
              <a:t>   =	Low-Risk </a:t>
            </a:r>
            <a:r>
              <a:rPr lang="en" b="1" i="1" u="sng"/>
              <a:t>High Reward</a:t>
            </a:r>
          </a:p>
          <a:p>
            <a:pPr lvl="0">
              <a:spcBef>
                <a:spcPts val="0"/>
              </a:spcBef>
              <a:buNone/>
            </a:pPr>
            <a:endParaRPr b="1" i="1"/>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8"/>
                                        </p:tgtEl>
                                        <p:attrNameLst>
                                          <p:attrName>style.visibility</p:attrName>
                                        </p:attrNameLst>
                                      </p:cBhvr>
                                      <p:to>
                                        <p:strVal val="visible"/>
                                      </p:to>
                                    </p:set>
                                    <p:anim calcmode="lin" valueType="num">
                                      <p:cBhvr additive="base">
                                        <p:cTn id="7" dur="1000"/>
                                        <p:tgtEl>
                                          <p:spTgt spid="19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97"/>
                                        </p:tgtEl>
                                        <p:attrNameLst>
                                          <p:attrName>style.visibility</p:attrName>
                                        </p:attrNameLst>
                                      </p:cBhvr>
                                      <p:to>
                                        <p:strVal val="visible"/>
                                      </p:to>
                                    </p:set>
                                    <p:anim calcmode="lin" valueType="num">
                                      <p:cBhvr additive="base">
                                        <p:cTn id="10" dur="1000"/>
                                        <p:tgtEl>
                                          <p:spTgt spid="19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Problem</a:t>
            </a:r>
          </a:p>
        </p:txBody>
      </p:sp>
      <p:sp>
        <p:nvSpPr>
          <p:cNvPr id="61" name="Shape 6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b="1"/>
              <a:t>What are we trying to solve:</a:t>
            </a:r>
            <a:r>
              <a:rPr lang="en"/>
              <a:t> </a:t>
            </a:r>
            <a:r>
              <a:rPr lang="en" sz="1400"/>
              <a:t>The current TILP completion process is not informative nor easy accessible for foster youth</a:t>
            </a:r>
          </a:p>
          <a:p>
            <a:pPr marL="457200" lvl="0" indent="-317500" rtl="0">
              <a:spcBef>
                <a:spcPts val="0"/>
              </a:spcBef>
              <a:buSzPct val="100000"/>
            </a:pPr>
            <a:r>
              <a:rPr lang="en" sz="1400"/>
              <a:t>No clear definition of “what is a goal”</a:t>
            </a:r>
          </a:p>
          <a:p>
            <a:pPr marL="457200" lvl="0" indent="-317500" rtl="0">
              <a:spcBef>
                <a:spcPts val="0"/>
              </a:spcBef>
              <a:buSzPct val="100000"/>
            </a:pPr>
            <a:r>
              <a:rPr lang="en" sz="1400"/>
              <a:t>Not a living, trackable document</a:t>
            </a:r>
          </a:p>
          <a:p>
            <a:pPr marL="457200" lvl="0" indent="-317500" rtl="0">
              <a:spcBef>
                <a:spcPts val="0"/>
              </a:spcBef>
              <a:buSzPct val="100000"/>
            </a:pPr>
            <a:r>
              <a:rPr lang="en" sz="1400"/>
              <a:t>Little to no accountability</a:t>
            </a:r>
          </a:p>
          <a:p>
            <a:pPr marL="457200" lvl="0" indent="-317500">
              <a:spcBef>
                <a:spcPts val="0"/>
              </a:spcBef>
              <a:buSzPct val="100000"/>
            </a:pPr>
            <a:r>
              <a:rPr lang="en" sz="1400"/>
              <a:t>Little to no positive reinforcement to complete and start new goals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Solution</a:t>
            </a:r>
          </a:p>
        </p:txBody>
      </p:sp>
      <p:sp>
        <p:nvSpPr>
          <p:cNvPr id="67" name="Shape 67"/>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b="1"/>
              <a:t>Start from the beginning to empower youth:</a:t>
            </a:r>
            <a:r>
              <a:rPr lang="en"/>
              <a:t> </a:t>
            </a:r>
            <a:r>
              <a:rPr lang="en" sz="1400"/>
              <a:t>An online goal introduction and management platform</a:t>
            </a:r>
          </a:p>
          <a:p>
            <a:pPr marL="457200" lvl="0" indent="-317500" rtl="0">
              <a:spcBef>
                <a:spcPts val="0"/>
              </a:spcBef>
              <a:buSzPct val="100000"/>
            </a:pPr>
            <a:r>
              <a:rPr lang="en" sz="1400"/>
              <a:t>Youth centered design (target end user)</a:t>
            </a:r>
          </a:p>
          <a:p>
            <a:pPr marL="457200" lvl="0" indent="-317500" rtl="0">
              <a:spcBef>
                <a:spcPts val="0"/>
              </a:spcBef>
              <a:buSzPct val="100000"/>
            </a:pPr>
            <a:r>
              <a:rPr lang="en" sz="1400"/>
              <a:t>Automatic workflow routing to increase accountability</a:t>
            </a:r>
          </a:p>
          <a:p>
            <a:pPr marL="457200" lvl="0" indent="-317500" rtl="0">
              <a:spcBef>
                <a:spcPts val="0"/>
              </a:spcBef>
              <a:buSzPct val="100000"/>
            </a:pPr>
            <a:r>
              <a:rPr lang="en" sz="1400"/>
              <a:t>Feedback and recognition</a:t>
            </a:r>
          </a:p>
          <a:p>
            <a:pPr marL="457200" lvl="0" indent="-317500" rtl="0">
              <a:spcBef>
                <a:spcPts val="0"/>
              </a:spcBef>
              <a:buSzPct val="100000"/>
            </a:pPr>
            <a:r>
              <a:rPr lang="en" sz="1400"/>
              <a:t>Exportable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t>The </a:t>
            </a:r>
            <a:r>
              <a:rPr lang="en-US" smtClean="0"/>
              <a:t>Roadmap</a:t>
            </a:r>
            <a:endParaRPr lang="en" dirty="0"/>
          </a:p>
        </p:txBody>
      </p:sp>
      <p:pic>
        <p:nvPicPr>
          <p:cNvPr id="73" name="Shape 73" descr="simple_flow.png"/>
          <p:cNvPicPr preferRelativeResize="0"/>
          <p:nvPr/>
        </p:nvPicPr>
        <p:blipFill>
          <a:blip r:embed="rId3">
            <a:alphaModFix/>
          </a:blip>
          <a:stretch>
            <a:fillRect/>
          </a:stretch>
        </p:blipFill>
        <p:spPr>
          <a:xfrm>
            <a:off x="152400" y="1170125"/>
            <a:ext cx="8839200" cy="372607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78" name="Shape 78" descr="flowchart_jpg.jpg"/>
          <p:cNvPicPr preferRelativeResize="0"/>
          <p:nvPr/>
        </p:nvPicPr>
        <p:blipFill>
          <a:blip r:embed="rId3">
            <a:alphaModFix/>
          </a:blip>
          <a:stretch>
            <a:fillRect/>
          </a:stretch>
        </p:blipFill>
        <p:spPr>
          <a:xfrm>
            <a:off x="0" y="1436579"/>
            <a:ext cx="9144000" cy="3410719"/>
          </a:xfrm>
          <a:prstGeom prst="rect">
            <a:avLst/>
          </a:prstGeom>
          <a:noFill/>
          <a:ln>
            <a:noFill/>
          </a:ln>
        </p:spPr>
      </p:pic>
      <p:pic>
        <p:nvPicPr>
          <p:cNvPr id="79" name="Shape 79" descr="legend.jpg"/>
          <p:cNvPicPr preferRelativeResize="0"/>
          <p:nvPr/>
        </p:nvPicPr>
        <p:blipFill>
          <a:blip r:embed="rId4">
            <a:alphaModFix/>
          </a:blip>
          <a:stretch>
            <a:fillRect/>
          </a:stretch>
        </p:blipFill>
        <p:spPr>
          <a:xfrm>
            <a:off x="5447499" y="242525"/>
            <a:ext cx="3696500" cy="1013649"/>
          </a:xfrm>
          <a:prstGeom prst="rect">
            <a:avLst/>
          </a:prstGeom>
          <a:noFill/>
          <a:ln>
            <a:noFill/>
          </a:ln>
        </p:spPr>
      </p:pic>
      <p:sp>
        <p:nvSpPr>
          <p:cNvPr id="80" name="Shape 80"/>
          <p:cNvSpPr txBox="1"/>
          <p:nvPr/>
        </p:nvSpPr>
        <p:spPr>
          <a:xfrm>
            <a:off x="531525" y="447550"/>
            <a:ext cx="3864900" cy="603600"/>
          </a:xfrm>
          <a:prstGeom prst="rect">
            <a:avLst/>
          </a:prstGeom>
          <a:noFill/>
          <a:ln>
            <a:noFill/>
          </a:ln>
        </p:spPr>
        <p:txBody>
          <a:bodyPr lIns="91425" tIns="91425" rIns="91425" bIns="91425" anchor="t" anchorCtr="0">
            <a:noAutofit/>
          </a:bodyPr>
          <a:lstStyle/>
          <a:p>
            <a:pPr lvl="0">
              <a:spcBef>
                <a:spcPts val="0"/>
              </a:spcBef>
              <a:buNone/>
            </a:pPr>
            <a:r>
              <a:rPr lang="en" sz="3000"/>
              <a:t>“Basic” Blueprint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Shape 85" descr="My Plan My LA.png"/>
          <p:cNvPicPr preferRelativeResize="0"/>
          <p:nvPr/>
        </p:nvPicPr>
        <p:blipFill>
          <a:blip r:embed="rId3">
            <a:alphaModFix/>
          </a:blip>
          <a:stretch>
            <a:fillRect/>
          </a:stretch>
        </p:blipFill>
        <p:spPr>
          <a:xfrm>
            <a:off x="1169787" y="152400"/>
            <a:ext cx="6804421" cy="48386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Shape 90" descr="Goals Introduction.png"/>
          <p:cNvPicPr preferRelativeResize="0"/>
          <p:nvPr/>
        </p:nvPicPr>
        <p:blipFill>
          <a:blip r:embed="rId3">
            <a:alphaModFix/>
          </a:blip>
          <a:stretch>
            <a:fillRect/>
          </a:stretch>
        </p:blipFill>
        <p:spPr>
          <a:xfrm>
            <a:off x="1222875" y="152400"/>
            <a:ext cx="6804421" cy="48386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Shape 95" descr="Create A Goal.png"/>
          <p:cNvPicPr preferRelativeResize="0"/>
          <p:nvPr/>
        </p:nvPicPr>
        <p:blipFill>
          <a:blip r:embed="rId3">
            <a:alphaModFix/>
          </a:blip>
          <a:stretch>
            <a:fillRect/>
          </a:stretch>
        </p:blipFill>
        <p:spPr>
          <a:xfrm>
            <a:off x="1169787" y="152400"/>
            <a:ext cx="6804421" cy="48386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p:nvPr/>
        </p:nvSpPr>
        <p:spPr>
          <a:xfrm>
            <a:off x="3630800" y="2675100"/>
            <a:ext cx="1489800" cy="6267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1" name="Shape 101"/>
          <p:cNvSpPr txBox="1">
            <a:spLocks noGrp="1"/>
          </p:cNvSpPr>
          <p:nvPr>
            <p:ph type="title"/>
          </p:nvPr>
        </p:nvSpPr>
        <p:spPr>
          <a:xfrm>
            <a:off x="311700" y="87000"/>
            <a:ext cx="3667500" cy="452400"/>
          </a:xfrm>
          <a:prstGeom prst="rect">
            <a:avLst/>
          </a:prstGeom>
        </p:spPr>
        <p:txBody>
          <a:bodyPr lIns="91425" tIns="91425" rIns="91425" bIns="91425" anchor="t" anchorCtr="0">
            <a:noAutofit/>
          </a:bodyPr>
          <a:lstStyle/>
          <a:p>
            <a:pPr lvl="0" rtl="0">
              <a:spcBef>
                <a:spcPts val="0"/>
              </a:spcBef>
              <a:buNone/>
            </a:pPr>
            <a:r>
              <a:rPr lang="en" sz="2400"/>
              <a:t>Goal/Milestone Workflow </a:t>
            </a:r>
          </a:p>
        </p:txBody>
      </p:sp>
      <p:cxnSp>
        <p:nvCxnSpPr>
          <p:cNvPr id="102" name="Shape 102"/>
          <p:cNvCxnSpPr>
            <a:stCxn id="103" idx="4"/>
            <a:endCxn id="104" idx="0"/>
          </p:cNvCxnSpPr>
          <p:nvPr/>
        </p:nvCxnSpPr>
        <p:spPr>
          <a:xfrm>
            <a:off x="1617356" y="2237300"/>
            <a:ext cx="6300" cy="432300"/>
          </a:xfrm>
          <a:prstGeom prst="straightConnector1">
            <a:avLst/>
          </a:prstGeom>
          <a:noFill/>
          <a:ln w="9525" cap="flat" cmpd="sng">
            <a:solidFill>
              <a:schemeClr val="dk2"/>
            </a:solidFill>
            <a:prstDash val="solid"/>
            <a:round/>
            <a:headEnd type="none" w="lg" len="lg"/>
            <a:tailEnd type="triangle" w="lg" len="lg"/>
          </a:ln>
        </p:spPr>
      </p:cxnSp>
      <p:grpSp>
        <p:nvGrpSpPr>
          <p:cNvPr id="105" name="Shape 105"/>
          <p:cNvGrpSpPr/>
          <p:nvPr/>
        </p:nvGrpSpPr>
        <p:grpSpPr>
          <a:xfrm>
            <a:off x="872506" y="1651400"/>
            <a:ext cx="1489694" cy="585900"/>
            <a:chOff x="-2881654" y="1514000"/>
            <a:chExt cx="4545910" cy="585900"/>
          </a:xfrm>
        </p:grpSpPr>
        <p:sp>
          <p:nvSpPr>
            <p:cNvPr id="103" name="Shape 103"/>
            <p:cNvSpPr/>
            <p:nvPr/>
          </p:nvSpPr>
          <p:spPr>
            <a:xfrm>
              <a:off x="-2881644" y="1514000"/>
              <a:ext cx="4545900" cy="5859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6" name="Shape 106"/>
            <p:cNvSpPr txBox="1"/>
            <p:nvPr/>
          </p:nvSpPr>
          <p:spPr>
            <a:xfrm>
              <a:off x="-2881654" y="1552762"/>
              <a:ext cx="4545900" cy="426900"/>
            </a:xfrm>
            <a:prstGeom prst="rect">
              <a:avLst/>
            </a:prstGeom>
            <a:noFill/>
            <a:ln>
              <a:noFill/>
            </a:ln>
          </p:spPr>
          <p:txBody>
            <a:bodyPr lIns="91425" tIns="91425" rIns="91425" bIns="91425" anchor="ctr" anchorCtr="0">
              <a:noAutofit/>
            </a:bodyPr>
            <a:lstStyle/>
            <a:p>
              <a:pPr lvl="0" algn="ctr" rtl="0">
                <a:spcBef>
                  <a:spcPts val="0"/>
                </a:spcBef>
                <a:buClr>
                  <a:schemeClr val="dk1"/>
                </a:buClr>
                <a:buSzPct val="110000"/>
                <a:buFont typeface="Arial"/>
                <a:buNone/>
              </a:pPr>
              <a:r>
                <a:rPr lang="en" sz="1000">
                  <a:solidFill>
                    <a:schemeClr val="dk1"/>
                  </a:solidFill>
                </a:rPr>
                <a:t>Youth Creates Goal/Milestone (“G/M”)</a:t>
              </a:r>
            </a:p>
          </p:txBody>
        </p:sp>
      </p:grpSp>
      <p:sp>
        <p:nvSpPr>
          <p:cNvPr id="107" name="Shape 107"/>
          <p:cNvSpPr txBox="1"/>
          <p:nvPr/>
        </p:nvSpPr>
        <p:spPr>
          <a:xfrm>
            <a:off x="749775" y="2327100"/>
            <a:ext cx="1767300" cy="1752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t>G/M auto-assigned to the Caseworker</a:t>
            </a:r>
          </a:p>
        </p:txBody>
      </p:sp>
      <p:sp>
        <p:nvSpPr>
          <p:cNvPr id="104" name="Shape 104"/>
          <p:cNvSpPr/>
          <p:nvPr/>
        </p:nvSpPr>
        <p:spPr>
          <a:xfrm>
            <a:off x="602125" y="2669662"/>
            <a:ext cx="2043300" cy="626700"/>
          </a:xfrm>
          <a:prstGeom prst="roundRect">
            <a:avLst>
              <a:gd name="adj" fmla="val 16667"/>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1000"/>
              <a:t>Caseworker Reviews G/M</a:t>
            </a:r>
          </a:p>
          <a:p>
            <a:pPr lvl="0" algn="ctr" rtl="0">
              <a:spcBef>
                <a:spcPts val="0"/>
              </a:spcBef>
              <a:buNone/>
            </a:pPr>
            <a:r>
              <a:rPr lang="en" sz="700">
                <a:solidFill>
                  <a:schemeClr val="dk1"/>
                </a:solidFill>
              </a:rPr>
              <a:t>Feedback to be provided and label to be added for easy tracking (ex. “Education,” etc)</a:t>
            </a:r>
          </a:p>
        </p:txBody>
      </p:sp>
      <p:cxnSp>
        <p:nvCxnSpPr>
          <p:cNvPr id="108" name="Shape 108"/>
          <p:cNvCxnSpPr/>
          <p:nvPr/>
        </p:nvCxnSpPr>
        <p:spPr>
          <a:xfrm>
            <a:off x="1617350" y="3349300"/>
            <a:ext cx="0" cy="594000"/>
          </a:xfrm>
          <a:prstGeom prst="straightConnector1">
            <a:avLst/>
          </a:prstGeom>
          <a:noFill/>
          <a:ln w="9525" cap="flat" cmpd="sng">
            <a:solidFill>
              <a:schemeClr val="dk2"/>
            </a:solidFill>
            <a:prstDash val="solid"/>
            <a:round/>
            <a:headEnd type="none" w="lg" len="lg"/>
            <a:tailEnd type="triangle" w="lg" len="lg"/>
          </a:ln>
        </p:spPr>
      </p:cxnSp>
      <p:sp>
        <p:nvSpPr>
          <p:cNvPr id="109" name="Shape 109"/>
          <p:cNvSpPr txBox="1"/>
          <p:nvPr/>
        </p:nvSpPr>
        <p:spPr>
          <a:xfrm>
            <a:off x="502525" y="3513625"/>
            <a:ext cx="2242500" cy="2547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t>(Optional) Caseworker can assign G/M to other member in care team for additional review</a:t>
            </a:r>
          </a:p>
        </p:txBody>
      </p:sp>
      <p:sp>
        <p:nvSpPr>
          <p:cNvPr id="110" name="Shape 110"/>
          <p:cNvSpPr/>
          <p:nvPr/>
        </p:nvSpPr>
        <p:spPr>
          <a:xfrm>
            <a:off x="510475" y="3985575"/>
            <a:ext cx="2212800" cy="452400"/>
          </a:xfrm>
          <a:prstGeom prst="roundRect">
            <a:avLst>
              <a:gd name="adj" fmla="val 16667"/>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1000"/>
              <a:t>Care Team Member Reviews G/M</a:t>
            </a:r>
          </a:p>
          <a:p>
            <a:pPr lvl="0" algn="ctr" rtl="0">
              <a:spcBef>
                <a:spcPts val="0"/>
              </a:spcBef>
              <a:buNone/>
            </a:pPr>
            <a:r>
              <a:rPr lang="en" sz="700">
                <a:solidFill>
                  <a:schemeClr val="dk1"/>
                </a:solidFill>
              </a:rPr>
              <a:t>Feedback to be provided </a:t>
            </a:r>
          </a:p>
        </p:txBody>
      </p:sp>
      <p:cxnSp>
        <p:nvCxnSpPr>
          <p:cNvPr id="111" name="Shape 111"/>
          <p:cNvCxnSpPr/>
          <p:nvPr/>
        </p:nvCxnSpPr>
        <p:spPr>
          <a:xfrm rot="10800000" flipH="1">
            <a:off x="2645425" y="2974175"/>
            <a:ext cx="967800" cy="17700"/>
          </a:xfrm>
          <a:prstGeom prst="straightConnector1">
            <a:avLst/>
          </a:prstGeom>
          <a:noFill/>
          <a:ln w="9525" cap="flat" cmpd="sng">
            <a:solidFill>
              <a:schemeClr val="dk2"/>
            </a:solidFill>
            <a:prstDash val="solid"/>
            <a:round/>
            <a:headEnd type="none" w="lg" len="lg"/>
            <a:tailEnd type="triangle" w="lg" len="lg"/>
          </a:ln>
        </p:spPr>
      </p:cxnSp>
      <p:sp>
        <p:nvSpPr>
          <p:cNvPr id="112" name="Shape 112"/>
          <p:cNvSpPr txBox="1"/>
          <p:nvPr/>
        </p:nvSpPr>
        <p:spPr>
          <a:xfrm>
            <a:off x="2752825" y="2792675"/>
            <a:ext cx="663600" cy="3807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solidFill>
                  <a:schemeClr val="dk1"/>
                </a:solidFill>
              </a:rPr>
              <a:t>(Default) G/M auto-assigned to Youth </a:t>
            </a:r>
          </a:p>
        </p:txBody>
      </p:sp>
      <p:sp>
        <p:nvSpPr>
          <p:cNvPr id="113" name="Shape 113"/>
          <p:cNvSpPr txBox="1"/>
          <p:nvPr/>
        </p:nvSpPr>
        <p:spPr>
          <a:xfrm>
            <a:off x="3688400" y="2775000"/>
            <a:ext cx="1370700" cy="426900"/>
          </a:xfrm>
          <a:prstGeom prst="rect">
            <a:avLst/>
          </a:prstGeom>
          <a:noFill/>
          <a:ln>
            <a:noFill/>
          </a:ln>
        </p:spPr>
        <p:txBody>
          <a:bodyPr lIns="91425" tIns="91425" rIns="91425" bIns="91425" anchor="ctr" anchorCtr="0">
            <a:noAutofit/>
          </a:bodyPr>
          <a:lstStyle/>
          <a:p>
            <a:pPr lvl="0" algn="ctr" rtl="0">
              <a:spcBef>
                <a:spcPts val="0"/>
              </a:spcBef>
              <a:buNone/>
            </a:pPr>
            <a:r>
              <a:rPr lang="en" sz="1000">
                <a:solidFill>
                  <a:schemeClr val="dk1"/>
                </a:solidFill>
              </a:rPr>
              <a:t>Youth Reviews Feedback and Owns Next G/M Action </a:t>
            </a:r>
          </a:p>
        </p:txBody>
      </p:sp>
      <p:sp>
        <p:nvSpPr>
          <p:cNvPr id="114" name="Shape 114"/>
          <p:cNvSpPr/>
          <p:nvPr/>
        </p:nvSpPr>
        <p:spPr>
          <a:xfrm>
            <a:off x="979175" y="4480200"/>
            <a:ext cx="1232525" cy="509408"/>
          </a:xfrm>
          <a:custGeom>
            <a:avLst/>
            <a:gdLst/>
            <a:ahLst/>
            <a:cxnLst/>
            <a:rect l="0" t="0" r="0" b="0"/>
            <a:pathLst>
              <a:path w="49301" h="34766" extrusionOk="0">
                <a:moveTo>
                  <a:pt x="0" y="0"/>
                </a:moveTo>
                <a:cubicBezTo>
                  <a:pt x="734" y="4544"/>
                  <a:pt x="597" y="21483"/>
                  <a:pt x="4407" y="27267"/>
                </a:cubicBezTo>
                <a:cubicBezTo>
                  <a:pt x="8217" y="33050"/>
                  <a:pt x="15974" y="34427"/>
                  <a:pt x="22860" y="34703"/>
                </a:cubicBezTo>
                <a:cubicBezTo>
                  <a:pt x="29745" y="34978"/>
                  <a:pt x="41313" y="34565"/>
                  <a:pt x="45720" y="28919"/>
                </a:cubicBezTo>
                <a:cubicBezTo>
                  <a:pt x="50126" y="23272"/>
                  <a:pt x="48704" y="5508"/>
                  <a:pt x="49301" y="826"/>
                </a:cubicBezTo>
              </a:path>
            </a:pathLst>
          </a:custGeom>
          <a:noFill/>
          <a:ln w="9525" cap="flat" cmpd="sng">
            <a:solidFill>
              <a:srgbClr val="434343"/>
            </a:solidFill>
            <a:prstDash val="solid"/>
            <a:round/>
            <a:headEnd type="none" w="lg" len="lg"/>
            <a:tailEnd type="none" w="lg" len="lg"/>
          </a:ln>
        </p:spPr>
      </p:sp>
      <p:cxnSp>
        <p:nvCxnSpPr>
          <p:cNvPr id="115" name="Shape 115"/>
          <p:cNvCxnSpPr/>
          <p:nvPr/>
        </p:nvCxnSpPr>
        <p:spPr>
          <a:xfrm rot="10800000" flipH="1">
            <a:off x="2211700" y="4451112"/>
            <a:ext cx="6900" cy="254700"/>
          </a:xfrm>
          <a:prstGeom prst="straightConnector1">
            <a:avLst/>
          </a:prstGeom>
          <a:noFill/>
          <a:ln w="9525" cap="flat" cmpd="sng">
            <a:solidFill>
              <a:srgbClr val="434343"/>
            </a:solidFill>
            <a:prstDash val="solid"/>
            <a:round/>
            <a:headEnd type="none" w="lg" len="lg"/>
            <a:tailEnd type="triangle" w="lg" len="lg"/>
          </a:ln>
        </p:spPr>
      </p:cxnSp>
      <p:sp>
        <p:nvSpPr>
          <p:cNvPr id="116" name="Shape 116"/>
          <p:cNvSpPr txBox="1"/>
          <p:nvPr/>
        </p:nvSpPr>
        <p:spPr>
          <a:xfrm>
            <a:off x="610837" y="4660575"/>
            <a:ext cx="1969200" cy="2409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t>(Optional) Caseworker can assign G/M to other member in care team for additional review</a:t>
            </a:r>
          </a:p>
        </p:txBody>
      </p:sp>
      <p:cxnSp>
        <p:nvCxnSpPr>
          <p:cNvPr id="117" name="Shape 117"/>
          <p:cNvCxnSpPr>
            <a:stCxn id="110" idx="3"/>
            <a:endCxn id="112" idx="2"/>
          </p:cNvCxnSpPr>
          <p:nvPr/>
        </p:nvCxnSpPr>
        <p:spPr>
          <a:xfrm rot="10800000" flipH="1">
            <a:off x="2723275" y="3173475"/>
            <a:ext cx="361500" cy="1038300"/>
          </a:xfrm>
          <a:prstGeom prst="bentConnector2">
            <a:avLst/>
          </a:prstGeom>
          <a:noFill/>
          <a:ln w="9525" cap="flat" cmpd="sng">
            <a:solidFill>
              <a:schemeClr val="dk2"/>
            </a:solidFill>
            <a:prstDash val="solid"/>
            <a:round/>
            <a:headEnd type="none" w="lg" len="lg"/>
            <a:tailEnd type="none" w="lg" len="lg"/>
          </a:ln>
        </p:spPr>
      </p:cxnSp>
      <p:cxnSp>
        <p:nvCxnSpPr>
          <p:cNvPr id="118" name="Shape 118"/>
          <p:cNvCxnSpPr>
            <a:stCxn id="100" idx="4"/>
            <a:endCxn id="119" idx="0"/>
          </p:cNvCxnSpPr>
          <p:nvPr/>
        </p:nvCxnSpPr>
        <p:spPr>
          <a:xfrm flipH="1">
            <a:off x="4374800" y="3301800"/>
            <a:ext cx="900" cy="697200"/>
          </a:xfrm>
          <a:prstGeom prst="straightConnector1">
            <a:avLst/>
          </a:prstGeom>
          <a:noFill/>
          <a:ln w="9525" cap="flat" cmpd="sng">
            <a:solidFill>
              <a:schemeClr val="dk2"/>
            </a:solidFill>
            <a:prstDash val="solid"/>
            <a:round/>
            <a:headEnd type="none" w="lg" len="lg"/>
            <a:tailEnd type="triangle" w="lg" len="lg"/>
          </a:ln>
        </p:spPr>
      </p:cxnSp>
      <p:sp>
        <p:nvSpPr>
          <p:cNvPr id="120" name="Shape 120"/>
          <p:cNvSpPr txBox="1"/>
          <p:nvPr/>
        </p:nvSpPr>
        <p:spPr>
          <a:xfrm>
            <a:off x="3650475" y="3455400"/>
            <a:ext cx="1448700" cy="3807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t>Youth can assign G/M to any care team member for anything blocking progress or if general help is needed </a:t>
            </a:r>
          </a:p>
        </p:txBody>
      </p:sp>
      <p:sp>
        <p:nvSpPr>
          <p:cNvPr id="119" name="Shape 119"/>
          <p:cNvSpPr/>
          <p:nvPr/>
        </p:nvSpPr>
        <p:spPr>
          <a:xfrm>
            <a:off x="3268425" y="3999000"/>
            <a:ext cx="2212800" cy="509400"/>
          </a:xfrm>
          <a:prstGeom prst="roundRect">
            <a:avLst>
              <a:gd name="adj" fmla="val 16667"/>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1000"/>
              <a:t>Care Team Member Reviews G/M</a:t>
            </a:r>
          </a:p>
          <a:p>
            <a:pPr lvl="0" algn="ctr" rtl="0">
              <a:spcBef>
                <a:spcPts val="0"/>
              </a:spcBef>
              <a:buNone/>
            </a:pPr>
            <a:r>
              <a:rPr lang="en" sz="700">
                <a:solidFill>
                  <a:schemeClr val="dk1"/>
                </a:solidFill>
              </a:rPr>
              <a:t>Action should be taken or feedback provided depending on the ask from the Youth</a:t>
            </a:r>
          </a:p>
        </p:txBody>
      </p:sp>
      <p:sp>
        <p:nvSpPr>
          <p:cNvPr id="121" name="Shape 121"/>
          <p:cNvSpPr/>
          <p:nvPr/>
        </p:nvSpPr>
        <p:spPr>
          <a:xfrm>
            <a:off x="3768025" y="4497600"/>
            <a:ext cx="1232525" cy="509408"/>
          </a:xfrm>
          <a:custGeom>
            <a:avLst/>
            <a:gdLst/>
            <a:ahLst/>
            <a:cxnLst/>
            <a:rect l="0" t="0" r="0" b="0"/>
            <a:pathLst>
              <a:path w="49301" h="34766" extrusionOk="0">
                <a:moveTo>
                  <a:pt x="0" y="0"/>
                </a:moveTo>
                <a:cubicBezTo>
                  <a:pt x="734" y="4544"/>
                  <a:pt x="597" y="21483"/>
                  <a:pt x="4407" y="27267"/>
                </a:cubicBezTo>
                <a:cubicBezTo>
                  <a:pt x="8217" y="33050"/>
                  <a:pt x="15974" y="34427"/>
                  <a:pt x="22860" y="34703"/>
                </a:cubicBezTo>
                <a:cubicBezTo>
                  <a:pt x="29745" y="34978"/>
                  <a:pt x="41313" y="34565"/>
                  <a:pt x="45720" y="28919"/>
                </a:cubicBezTo>
                <a:cubicBezTo>
                  <a:pt x="50126" y="23272"/>
                  <a:pt x="48704" y="5508"/>
                  <a:pt x="49301" y="826"/>
                </a:cubicBezTo>
              </a:path>
            </a:pathLst>
          </a:custGeom>
          <a:noFill/>
          <a:ln w="9525" cap="flat" cmpd="sng">
            <a:solidFill>
              <a:srgbClr val="434343"/>
            </a:solidFill>
            <a:prstDash val="solid"/>
            <a:round/>
            <a:headEnd type="none" w="lg" len="lg"/>
            <a:tailEnd type="none" w="lg" len="lg"/>
          </a:ln>
        </p:spPr>
      </p:sp>
      <p:sp>
        <p:nvSpPr>
          <p:cNvPr id="122" name="Shape 122"/>
          <p:cNvSpPr txBox="1"/>
          <p:nvPr/>
        </p:nvSpPr>
        <p:spPr>
          <a:xfrm>
            <a:off x="3390225" y="4738200"/>
            <a:ext cx="1969200" cy="1752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t>(Optional) Caseworker can assign G/M to other member in care team for additional review</a:t>
            </a:r>
          </a:p>
        </p:txBody>
      </p:sp>
      <p:cxnSp>
        <p:nvCxnSpPr>
          <p:cNvPr id="123" name="Shape 123"/>
          <p:cNvCxnSpPr/>
          <p:nvPr/>
        </p:nvCxnSpPr>
        <p:spPr>
          <a:xfrm rot="10800000" flipH="1">
            <a:off x="5000550" y="4497600"/>
            <a:ext cx="6900" cy="254700"/>
          </a:xfrm>
          <a:prstGeom prst="straightConnector1">
            <a:avLst/>
          </a:prstGeom>
          <a:noFill/>
          <a:ln w="9525" cap="flat" cmpd="sng">
            <a:solidFill>
              <a:srgbClr val="434343"/>
            </a:solidFill>
            <a:prstDash val="solid"/>
            <a:round/>
            <a:headEnd type="none" w="lg" len="lg"/>
            <a:tailEnd type="triangle" w="lg" len="lg"/>
          </a:ln>
        </p:spPr>
      </p:cxnSp>
      <p:cxnSp>
        <p:nvCxnSpPr>
          <p:cNvPr id="124" name="Shape 124"/>
          <p:cNvCxnSpPr>
            <a:stCxn id="119" idx="3"/>
          </p:cNvCxnSpPr>
          <p:nvPr/>
        </p:nvCxnSpPr>
        <p:spPr>
          <a:xfrm rot="10800000">
            <a:off x="5108325" y="3142200"/>
            <a:ext cx="372900" cy="1111500"/>
          </a:xfrm>
          <a:prstGeom prst="bentConnector4">
            <a:avLst>
              <a:gd name="adj1" fmla="val -51415"/>
              <a:gd name="adj2" fmla="val 99375"/>
            </a:avLst>
          </a:prstGeom>
          <a:noFill/>
          <a:ln w="9525" cap="flat" cmpd="sng">
            <a:solidFill>
              <a:srgbClr val="000000"/>
            </a:solidFill>
            <a:prstDash val="solid"/>
            <a:round/>
            <a:headEnd type="none" w="lg" len="lg"/>
            <a:tailEnd type="none" w="lg" len="lg"/>
          </a:ln>
        </p:spPr>
      </p:cxnSp>
      <p:cxnSp>
        <p:nvCxnSpPr>
          <p:cNvPr id="125" name="Shape 125"/>
          <p:cNvCxnSpPr/>
          <p:nvPr/>
        </p:nvCxnSpPr>
        <p:spPr>
          <a:xfrm rot="10800000">
            <a:off x="5061975" y="3142200"/>
            <a:ext cx="158400" cy="0"/>
          </a:xfrm>
          <a:prstGeom prst="straightConnector1">
            <a:avLst/>
          </a:prstGeom>
          <a:noFill/>
          <a:ln w="9525" cap="flat" cmpd="sng">
            <a:solidFill>
              <a:srgbClr val="000000"/>
            </a:solidFill>
            <a:prstDash val="solid"/>
            <a:round/>
            <a:headEnd type="none" w="lg" len="lg"/>
            <a:tailEnd type="triangle" w="lg" len="lg"/>
          </a:ln>
        </p:spPr>
      </p:cxnSp>
      <p:sp>
        <p:nvSpPr>
          <p:cNvPr id="126" name="Shape 126"/>
          <p:cNvSpPr txBox="1"/>
          <p:nvPr/>
        </p:nvSpPr>
        <p:spPr>
          <a:xfrm>
            <a:off x="5346675" y="3460050"/>
            <a:ext cx="663600" cy="3807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solidFill>
                  <a:schemeClr val="dk1"/>
                </a:solidFill>
              </a:rPr>
              <a:t>(Default) G/M auto-assigned to Youth </a:t>
            </a:r>
          </a:p>
        </p:txBody>
      </p:sp>
      <p:cxnSp>
        <p:nvCxnSpPr>
          <p:cNvPr id="127" name="Shape 127"/>
          <p:cNvCxnSpPr/>
          <p:nvPr/>
        </p:nvCxnSpPr>
        <p:spPr>
          <a:xfrm>
            <a:off x="4985775" y="2816850"/>
            <a:ext cx="893400" cy="8700"/>
          </a:xfrm>
          <a:prstGeom prst="straightConnector1">
            <a:avLst/>
          </a:prstGeom>
          <a:noFill/>
          <a:ln w="9525" cap="flat" cmpd="sng">
            <a:solidFill>
              <a:schemeClr val="dk2"/>
            </a:solidFill>
            <a:prstDash val="solid"/>
            <a:round/>
            <a:headEnd type="none" w="lg" len="lg"/>
            <a:tailEnd type="triangle" w="lg" len="lg"/>
          </a:ln>
        </p:spPr>
      </p:cxnSp>
      <p:cxnSp>
        <p:nvCxnSpPr>
          <p:cNvPr id="128" name="Shape 128"/>
          <p:cNvCxnSpPr/>
          <p:nvPr/>
        </p:nvCxnSpPr>
        <p:spPr>
          <a:xfrm flipH="1">
            <a:off x="7047750" y="3345750"/>
            <a:ext cx="6300" cy="436800"/>
          </a:xfrm>
          <a:prstGeom prst="straightConnector1">
            <a:avLst/>
          </a:prstGeom>
          <a:noFill/>
          <a:ln w="9525" cap="flat" cmpd="sng">
            <a:solidFill>
              <a:schemeClr val="dk2"/>
            </a:solidFill>
            <a:prstDash val="solid"/>
            <a:round/>
            <a:headEnd type="none" w="lg" len="lg"/>
            <a:tailEnd type="triangle" w="lg" len="lg"/>
          </a:ln>
        </p:spPr>
      </p:cxnSp>
      <p:sp>
        <p:nvSpPr>
          <p:cNvPr id="129" name="Shape 129"/>
          <p:cNvSpPr/>
          <p:nvPr/>
        </p:nvSpPr>
        <p:spPr>
          <a:xfrm>
            <a:off x="5880300" y="2684400"/>
            <a:ext cx="2140200" cy="626700"/>
          </a:xfrm>
          <a:prstGeom prst="roundRect">
            <a:avLst>
              <a:gd name="adj" fmla="val 16667"/>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1000"/>
              <a:t>Caseworker Reviews Youth Completed G/M</a:t>
            </a:r>
          </a:p>
          <a:p>
            <a:pPr lvl="0" algn="ctr" rtl="0">
              <a:spcBef>
                <a:spcPts val="0"/>
              </a:spcBef>
              <a:buNone/>
            </a:pPr>
            <a:r>
              <a:rPr lang="en" sz="700">
                <a:solidFill>
                  <a:schemeClr val="dk1"/>
                </a:solidFill>
              </a:rPr>
              <a:t>Completion criteria should be measured, and feedback provided if deemed to be incomplete</a:t>
            </a:r>
          </a:p>
        </p:txBody>
      </p:sp>
      <p:sp>
        <p:nvSpPr>
          <p:cNvPr id="130" name="Shape 130"/>
          <p:cNvSpPr txBox="1"/>
          <p:nvPr/>
        </p:nvSpPr>
        <p:spPr>
          <a:xfrm>
            <a:off x="5138175" y="2674650"/>
            <a:ext cx="564600" cy="3027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solidFill>
                  <a:schemeClr val="dk1"/>
                </a:solidFill>
              </a:rPr>
              <a:t>Youth marks G/M complete</a:t>
            </a:r>
          </a:p>
        </p:txBody>
      </p:sp>
      <p:sp>
        <p:nvSpPr>
          <p:cNvPr id="131" name="Shape 131"/>
          <p:cNvSpPr/>
          <p:nvPr/>
        </p:nvSpPr>
        <p:spPr>
          <a:xfrm rot="10800000">
            <a:off x="4328716" y="2357698"/>
            <a:ext cx="2399233" cy="254660"/>
          </a:xfrm>
          <a:custGeom>
            <a:avLst/>
            <a:gdLst/>
            <a:ahLst/>
            <a:cxnLst/>
            <a:rect l="0" t="0" r="0" b="0"/>
            <a:pathLst>
              <a:path w="49301" h="34766" extrusionOk="0">
                <a:moveTo>
                  <a:pt x="0" y="0"/>
                </a:moveTo>
                <a:cubicBezTo>
                  <a:pt x="734" y="4544"/>
                  <a:pt x="597" y="21483"/>
                  <a:pt x="4407" y="27267"/>
                </a:cubicBezTo>
                <a:cubicBezTo>
                  <a:pt x="8217" y="33050"/>
                  <a:pt x="15974" y="34427"/>
                  <a:pt x="22860" y="34703"/>
                </a:cubicBezTo>
                <a:cubicBezTo>
                  <a:pt x="29745" y="34978"/>
                  <a:pt x="41313" y="34565"/>
                  <a:pt x="45720" y="28919"/>
                </a:cubicBezTo>
                <a:cubicBezTo>
                  <a:pt x="50126" y="23272"/>
                  <a:pt x="48704" y="5508"/>
                  <a:pt x="49301" y="826"/>
                </a:cubicBezTo>
              </a:path>
            </a:pathLst>
          </a:custGeom>
          <a:noFill/>
          <a:ln w="9525" cap="flat" cmpd="sng">
            <a:solidFill>
              <a:srgbClr val="434343"/>
            </a:solidFill>
            <a:prstDash val="solid"/>
            <a:round/>
            <a:headEnd type="none" w="lg" len="lg"/>
            <a:tailEnd type="none" w="lg" len="lg"/>
          </a:ln>
        </p:spPr>
      </p:sp>
      <p:cxnSp>
        <p:nvCxnSpPr>
          <p:cNvPr id="132" name="Shape 132"/>
          <p:cNvCxnSpPr/>
          <p:nvPr/>
        </p:nvCxnSpPr>
        <p:spPr>
          <a:xfrm flipH="1">
            <a:off x="4328725" y="2507250"/>
            <a:ext cx="22200" cy="129000"/>
          </a:xfrm>
          <a:prstGeom prst="straightConnector1">
            <a:avLst/>
          </a:prstGeom>
          <a:noFill/>
          <a:ln w="9525" cap="flat" cmpd="sng">
            <a:solidFill>
              <a:srgbClr val="434343"/>
            </a:solidFill>
            <a:prstDash val="solid"/>
            <a:round/>
            <a:headEnd type="none" w="lg" len="lg"/>
            <a:tailEnd type="triangle" w="lg" len="lg"/>
          </a:ln>
        </p:spPr>
      </p:cxnSp>
      <p:sp>
        <p:nvSpPr>
          <p:cNvPr id="133" name="Shape 133"/>
          <p:cNvSpPr txBox="1"/>
          <p:nvPr/>
        </p:nvSpPr>
        <p:spPr>
          <a:xfrm>
            <a:off x="4968400" y="2334600"/>
            <a:ext cx="1119900" cy="1752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solidFill>
                  <a:schemeClr val="dk1"/>
                </a:solidFill>
              </a:rPr>
              <a:t>G/M can be assigned back to Youth if incomplete</a:t>
            </a:r>
          </a:p>
        </p:txBody>
      </p:sp>
      <p:sp>
        <p:nvSpPr>
          <p:cNvPr id="134" name="Shape 134"/>
          <p:cNvSpPr txBox="1"/>
          <p:nvPr/>
        </p:nvSpPr>
        <p:spPr>
          <a:xfrm>
            <a:off x="311700" y="611050"/>
            <a:ext cx="8039700" cy="869100"/>
          </a:xfrm>
          <a:prstGeom prst="rect">
            <a:avLst/>
          </a:prstGeom>
          <a:solidFill>
            <a:srgbClr val="EFEFEF"/>
          </a:solidFill>
          <a:ln w="9525" cap="flat" cmpd="sng">
            <a:solidFill>
              <a:srgbClr val="666666"/>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sz="900"/>
              <a:t>By creating a system with well defined workflow steps to facilitate goal setting and tracking, we believe Youth will receive the following benefits:</a:t>
            </a:r>
          </a:p>
          <a:p>
            <a:pPr marL="457200" lvl="0" indent="-285750" rtl="0">
              <a:spcBef>
                <a:spcPts val="0"/>
              </a:spcBef>
              <a:buSzPct val="100000"/>
              <a:buChar char="●"/>
            </a:pPr>
            <a:r>
              <a:rPr lang="en" sz="900"/>
              <a:t>Improved feedback loop and increased level of support </a:t>
            </a:r>
          </a:p>
          <a:p>
            <a:pPr marL="457200" lvl="0" indent="-285750" rtl="0">
              <a:spcBef>
                <a:spcPts val="0"/>
              </a:spcBef>
              <a:buSzPct val="100000"/>
              <a:buChar char="●"/>
            </a:pPr>
            <a:r>
              <a:rPr lang="en" sz="900"/>
              <a:t>Increased accountability on all parties </a:t>
            </a:r>
          </a:p>
          <a:p>
            <a:pPr marL="457200" lvl="0" indent="-285750" rtl="0">
              <a:spcBef>
                <a:spcPts val="0"/>
              </a:spcBef>
              <a:buSzPct val="100000"/>
              <a:buChar char="●"/>
            </a:pPr>
            <a:r>
              <a:rPr lang="en" sz="900"/>
              <a:t>Increased empowerment of Youth to set and accomplish Goals/Milestones</a:t>
            </a:r>
          </a:p>
          <a:p>
            <a:pPr marL="457200" lvl="0" indent="-285750" rtl="0">
              <a:spcBef>
                <a:spcPts val="0"/>
              </a:spcBef>
              <a:buSzPct val="100000"/>
              <a:buChar char="●"/>
            </a:pPr>
            <a:r>
              <a:rPr lang="en" sz="900"/>
              <a:t>Increased engagement in Goal/Milestone setting and follow-through</a:t>
            </a:r>
          </a:p>
          <a:p>
            <a:pPr lvl="0" rtl="0">
              <a:spcBef>
                <a:spcPts val="0"/>
              </a:spcBef>
              <a:buNone/>
            </a:pPr>
            <a:endParaRPr sz="900"/>
          </a:p>
        </p:txBody>
      </p:sp>
      <p:sp>
        <p:nvSpPr>
          <p:cNvPr id="135" name="Shape 135"/>
          <p:cNvSpPr/>
          <p:nvPr/>
        </p:nvSpPr>
        <p:spPr>
          <a:xfrm>
            <a:off x="6365550" y="3817200"/>
            <a:ext cx="1370700" cy="1167600"/>
          </a:xfrm>
          <a:prstGeom prst="star5">
            <a:avLst>
              <a:gd name="adj" fmla="val 25701"/>
              <a:gd name="hf" fmla="val 105146"/>
              <a:gd name="vf" fmla="val 110557"/>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6" name="Shape 136"/>
          <p:cNvSpPr txBox="1"/>
          <p:nvPr/>
        </p:nvSpPr>
        <p:spPr>
          <a:xfrm>
            <a:off x="6490949" y="4256375"/>
            <a:ext cx="1119900" cy="426900"/>
          </a:xfrm>
          <a:prstGeom prst="rect">
            <a:avLst/>
          </a:prstGeom>
          <a:noFill/>
          <a:ln>
            <a:noFill/>
          </a:ln>
        </p:spPr>
        <p:txBody>
          <a:bodyPr lIns="91425" tIns="91425" rIns="91425" bIns="91425" anchor="ctr" anchorCtr="0">
            <a:noAutofit/>
          </a:bodyPr>
          <a:lstStyle/>
          <a:p>
            <a:pPr lvl="0" algn="ctr" rtl="0">
              <a:spcBef>
                <a:spcPts val="0"/>
              </a:spcBef>
              <a:buClr>
                <a:schemeClr val="dk1"/>
              </a:buClr>
              <a:buSzPct val="110000"/>
              <a:buFont typeface="Arial"/>
              <a:buNone/>
            </a:pPr>
            <a:r>
              <a:rPr lang="en" sz="1000">
                <a:solidFill>
                  <a:schemeClr val="dk1"/>
                </a:solidFill>
              </a:rPr>
              <a:t>Goal/Milestone Achieved!</a:t>
            </a:r>
          </a:p>
        </p:txBody>
      </p:sp>
      <p:cxnSp>
        <p:nvCxnSpPr>
          <p:cNvPr id="137" name="Shape 137"/>
          <p:cNvCxnSpPr/>
          <p:nvPr/>
        </p:nvCxnSpPr>
        <p:spPr>
          <a:xfrm rot="10800000">
            <a:off x="2623648" y="1937282"/>
            <a:ext cx="5265000" cy="2325900"/>
          </a:xfrm>
          <a:prstGeom prst="bentConnector3">
            <a:avLst>
              <a:gd name="adj1" fmla="val -6305"/>
            </a:avLst>
          </a:prstGeom>
          <a:noFill/>
          <a:ln w="9525" cap="flat" cmpd="sng">
            <a:solidFill>
              <a:schemeClr val="dk2"/>
            </a:solidFill>
            <a:prstDash val="solid"/>
            <a:round/>
            <a:headEnd type="none" w="lg" len="lg"/>
            <a:tailEnd type="none" w="lg" len="lg"/>
          </a:ln>
        </p:spPr>
      </p:cxnSp>
      <p:cxnSp>
        <p:nvCxnSpPr>
          <p:cNvPr id="138" name="Shape 138"/>
          <p:cNvCxnSpPr/>
          <p:nvPr/>
        </p:nvCxnSpPr>
        <p:spPr>
          <a:xfrm rot="10800000">
            <a:off x="2465250" y="1944350"/>
            <a:ext cx="158400" cy="0"/>
          </a:xfrm>
          <a:prstGeom prst="straightConnector1">
            <a:avLst/>
          </a:prstGeom>
          <a:noFill/>
          <a:ln w="9525" cap="flat" cmpd="sng">
            <a:solidFill>
              <a:srgbClr val="000000"/>
            </a:solidFill>
            <a:prstDash val="solid"/>
            <a:round/>
            <a:headEnd type="none" w="lg" len="lg"/>
            <a:tailEnd type="triangle" w="lg" len="lg"/>
          </a:ln>
        </p:spPr>
      </p:cxnSp>
      <p:sp>
        <p:nvSpPr>
          <p:cNvPr id="139" name="Shape 139"/>
          <p:cNvSpPr txBox="1"/>
          <p:nvPr/>
        </p:nvSpPr>
        <p:spPr>
          <a:xfrm>
            <a:off x="7555775" y="3682875"/>
            <a:ext cx="1263000" cy="302700"/>
          </a:xfrm>
          <a:prstGeom prst="rect">
            <a:avLst/>
          </a:prstGeom>
          <a:solidFill>
            <a:srgbClr val="FFFFFF"/>
          </a:solidFill>
          <a:ln>
            <a:noFill/>
          </a:ln>
        </p:spPr>
        <p:txBody>
          <a:bodyPr lIns="91425" tIns="91425" rIns="91425" bIns="91425" anchor="ctr" anchorCtr="0">
            <a:noAutofit/>
          </a:bodyPr>
          <a:lstStyle/>
          <a:p>
            <a:pPr lvl="0" algn="ctr" rtl="0">
              <a:spcBef>
                <a:spcPts val="0"/>
              </a:spcBef>
              <a:buNone/>
            </a:pPr>
            <a:r>
              <a:rPr lang="en" sz="600">
                <a:solidFill>
                  <a:schemeClr val="dk1"/>
                </a:solidFill>
              </a:rPr>
              <a:t>Youth will be prompted to set new Goals/Milestones to spur continued action/progress</a:t>
            </a:r>
          </a:p>
        </p:txBody>
      </p:sp>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726</Words>
  <Application>Microsoft Macintosh PowerPoint</Application>
  <PresentationFormat>On-screen Show (16:9)</PresentationFormat>
  <Paragraphs>88</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simple-light-2</vt:lpstr>
      <vt:lpstr>Hack Foster Care TILP / AB12</vt:lpstr>
      <vt:lpstr>Problem</vt:lpstr>
      <vt:lpstr>Solution</vt:lpstr>
      <vt:lpstr>The Roadmap</vt:lpstr>
      <vt:lpstr>PowerPoint Presentation</vt:lpstr>
      <vt:lpstr>PowerPoint Presentation</vt:lpstr>
      <vt:lpstr>PowerPoint Presentation</vt:lpstr>
      <vt:lpstr>PowerPoint Presentation</vt:lpstr>
      <vt:lpstr>Goal/Milestone Workflow </vt:lpstr>
      <vt:lpstr>Increased Accessibility of Goal Setting/Tracking Tools for Youth and TILP Document Exports for Caseworkers</vt:lpstr>
      <vt:lpstr>PowerPoint Presentation</vt:lpstr>
      <vt:lpstr>Set New Goals</vt:lpstr>
      <vt:lpstr>Improvement Strategy “Where must we go from here?”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Hack Foster Care TILP / AB12</dc:title>
  <cp:lastModifiedBy>William Garrett</cp:lastModifiedBy>
  <cp:revision>1</cp:revision>
  <dcterms:modified xsi:type="dcterms:W3CDTF">2017-04-29T17:21:45Z</dcterms:modified>
</cp:coreProperties>
</file>